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50"/>
  </p:notesMasterIdLst>
  <p:sldIdLst>
    <p:sldId id="280" r:id="rId5"/>
    <p:sldId id="304" r:id="rId6"/>
    <p:sldId id="281" r:id="rId7"/>
    <p:sldId id="307" r:id="rId8"/>
    <p:sldId id="308" r:id="rId9"/>
    <p:sldId id="309" r:id="rId10"/>
    <p:sldId id="310" r:id="rId11"/>
    <p:sldId id="305" r:id="rId12"/>
    <p:sldId id="306" r:id="rId13"/>
    <p:sldId id="311" r:id="rId14"/>
    <p:sldId id="312" r:id="rId15"/>
    <p:sldId id="313" r:id="rId16"/>
    <p:sldId id="315" r:id="rId17"/>
    <p:sldId id="316" r:id="rId18"/>
    <p:sldId id="317" r:id="rId19"/>
    <p:sldId id="321" r:id="rId20"/>
    <p:sldId id="348" r:id="rId21"/>
    <p:sldId id="349" r:id="rId22"/>
    <p:sldId id="351" r:id="rId23"/>
    <p:sldId id="352" r:id="rId24"/>
    <p:sldId id="353" r:id="rId25"/>
    <p:sldId id="355" r:id="rId26"/>
    <p:sldId id="356" r:id="rId27"/>
    <p:sldId id="354" r:id="rId28"/>
    <p:sldId id="357" r:id="rId29"/>
    <p:sldId id="358" r:id="rId30"/>
    <p:sldId id="360" r:id="rId31"/>
    <p:sldId id="359" r:id="rId32"/>
    <p:sldId id="362" r:id="rId33"/>
    <p:sldId id="361" r:id="rId34"/>
    <p:sldId id="364" r:id="rId35"/>
    <p:sldId id="363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01" r:id="rId45"/>
    <p:sldId id="319" r:id="rId46"/>
    <p:sldId id="318" r:id="rId47"/>
    <p:sldId id="320" r:id="rId48"/>
    <p:sldId id="373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97B8A-206D-46DD-BF93-008B74FFFA5A}" type="doc">
      <dgm:prSet loTypeId="urn:microsoft.com/office/officeart/2008/layout/VerticalCurvedList#1" loCatId="list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EE333C2C-4B19-4B34-B720-F0ABE58388E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</a:rPr>
            <a:t>Khổ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 8, 9: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Sóng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và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tình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yêu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cao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cả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bất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tử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25DE1D-DAE6-4D7B-A459-70CB6EEB9171}" type="parTrans" cxnId="{A34324B6-705F-43A1-B9F2-9774F63184DA}">
      <dgm:prSet/>
      <dgm:spPr/>
      <dgm:t>
        <a:bodyPr/>
        <a:lstStyle/>
        <a:p>
          <a:endParaRPr lang="en-US"/>
        </a:p>
      </dgm:t>
    </dgm:pt>
    <dgm:pt modelId="{52D48745-7BFE-45C6-83BA-CFB89436E7DB}" type="sibTrans" cxnId="{A34324B6-705F-43A1-B9F2-9774F63184DA}">
      <dgm:prSet/>
      <dgm:spPr/>
      <dgm:t>
        <a:bodyPr/>
        <a:lstStyle/>
        <a:p>
          <a:endParaRPr lang="en-US"/>
        </a:p>
      </dgm:t>
    </dgm:pt>
    <dgm:pt modelId="{FA5D3EBA-DE15-4577-ADCB-6E0833DBB9F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prstClr val="black"/>
              </a:solidFill>
            </a:rPr>
            <a:t>K</a:t>
          </a:r>
          <a:r>
            <a:rPr lang="vi-VN" b="1" dirty="0">
              <a:solidFill>
                <a:prstClr val="black"/>
              </a:solidFill>
            </a:rPr>
            <a:t>hổ 1, 2</a:t>
          </a:r>
          <a:r>
            <a:rPr lang="en-US" b="1" dirty="0">
              <a:solidFill>
                <a:prstClr val="black"/>
              </a:solidFill>
            </a:rPr>
            <a:t>: </a:t>
          </a:r>
          <a:r>
            <a:rPr lang="en-US" dirty="0" err="1">
              <a:solidFill>
                <a:prstClr val="black"/>
              </a:solidFill>
            </a:rPr>
            <a:t>Đặc</a:t>
          </a:r>
          <a:r>
            <a:rPr lang="vi-VN" dirty="0">
              <a:solidFill>
                <a:prstClr val="black"/>
              </a:solidFill>
            </a:rPr>
            <a:t> tính của sóng và tình yêu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của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người</a:t>
          </a:r>
          <a:r>
            <a:rPr lang="en-US" dirty="0">
              <a:solidFill>
                <a:prstClr val="black"/>
              </a:solidFill>
            </a:rPr>
            <a:t> con </a:t>
          </a:r>
          <a:r>
            <a:rPr lang="en-US" dirty="0" err="1">
              <a:solidFill>
                <a:prstClr val="black"/>
              </a:solidFill>
            </a:rPr>
            <a:t>gái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trẻ</a:t>
          </a:r>
          <a:r>
            <a:rPr lang="en-US" dirty="0">
              <a:solidFill>
                <a:prstClr val="black"/>
              </a:solidFill>
            </a:rPr>
            <a:t>  </a:t>
          </a:r>
          <a:r>
            <a:rPr lang="vi-VN" dirty="0">
              <a:solidFill>
                <a:prstClr val="black"/>
              </a:solidFill>
            </a:rPr>
            <a:t> </a:t>
          </a:r>
          <a:endParaRPr lang="en-US" dirty="0">
            <a:solidFill>
              <a:prstClr val="black"/>
            </a:solidFill>
          </a:endParaRPr>
        </a:p>
      </dgm:t>
    </dgm:pt>
    <dgm:pt modelId="{4CC9C876-9195-4C94-80AB-23744A7C89B0}" type="parTrans" cxnId="{D665CB8F-44DF-4290-A3FF-55E8EB7BADBD}">
      <dgm:prSet/>
      <dgm:spPr/>
      <dgm:t>
        <a:bodyPr/>
        <a:lstStyle/>
        <a:p>
          <a:endParaRPr lang="en-US"/>
        </a:p>
      </dgm:t>
    </dgm:pt>
    <dgm:pt modelId="{A44AFB21-6CA8-4A96-9910-5937DD565C20}" type="sibTrans" cxnId="{D665CB8F-44DF-4290-A3FF-55E8EB7BADBD}">
      <dgm:prSet/>
      <dgm:spPr/>
      <dgm:t>
        <a:bodyPr/>
        <a:lstStyle/>
        <a:p>
          <a:endParaRPr lang="en-US"/>
        </a:p>
      </dgm:t>
    </dgm:pt>
    <dgm:pt modelId="{D10B97A6-332A-4455-99E3-CC5C5C93866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prstClr val="black"/>
              </a:solidFill>
            </a:rPr>
            <a:t>K</a:t>
          </a:r>
          <a:r>
            <a:rPr lang="vi-VN" b="1" dirty="0">
              <a:solidFill>
                <a:prstClr val="black"/>
              </a:solidFill>
            </a:rPr>
            <a:t>hổ 3, 4</a:t>
          </a:r>
          <a:r>
            <a:rPr lang="en-US" b="1" dirty="0">
              <a:solidFill>
                <a:prstClr val="black"/>
              </a:solidFill>
            </a:rPr>
            <a:t>: </a:t>
          </a:r>
          <a:r>
            <a:rPr lang="vi-VN" dirty="0">
              <a:solidFill>
                <a:prstClr val="black"/>
              </a:solidFill>
            </a:rPr>
            <a:t>Sóng và nguồn gốc của tình yêu.</a:t>
          </a:r>
          <a:endParaRPr lang="en-US" dirty="0">
            <a:solidFill>
              <a:prstClr val="black"/>
            </a:solidFill>
          </a:endParaRPr>
        </a:p>
      </dgm:t>
    </dgm:pt>
    <dgm:pt modelId="{5CF50E31-DCE9-4468-9FF6-732081C0B0B8}" type="parTrans" cxnId="{CACDB1F1-562B-4D71-8791-73F3998AEE68}">
      <dgm:prSet/>
      <dgm:spPr/>
      <dgm:t>
        <a:bodyPr/>
        <a:lstStyle/>
        <a:p>
          <a:endParaRPr lang="en-US"/>
        </a:p>
      </dgm:t>
    </dgm:pt>
    <dgm:pt modelId="{4BE5008C-DDAD-4809-BE86-988C92F67C2D}" type="sibTrans" cxnId="{CACDB1F1-562B-4D71-8791-73F3998AEE68}">
      <dgm:prSet/>
      <dgm:spPr/>
      <dgm:t>
        <a:bodyPr/>
        <a:lstStyle/>
        <a:p>
          <a:endParaRPr lang="en-US"/>
        </a:p>
      </dgm:t>
    </dgm:pt>
    <dgm:pt modelId="{11DED23D-1E6E-4F05-A7C0-300A44DA1F6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prstClr val="black"/>
              </a:solidFill>
            </a:rPr>
            <a:t>K</a:t>
          </a:r>
          <a:r>
            <a:rPr lang="vi-VN" b="1" dirty="0">
              <a:solidFill>
                <a:prstClr val="black"/>
              </a:solidFill>
            </a:rPr>
            <a:t>hổ 5,6,7</a:t>
          </a:r>
          <a:r>
            <a:rPr lang="en-US" dirty="0">
              <a:solidFill>
                <a:prstClr val="black"/>
              </a:solidFill>
            </a:rPr>
            <a:t>: </a:t>
          </a:r>
          <a:r>
            <a:rPr lang="vi-VN" dirty="0">
              <a:solidFill>
                <a:prstClr val="black"/>
              </a:solidFill>
            </a:rPr>
            <a:t>Sóng và nỗi nhớ, tình yêu </a:t>
          </a:r>
          <a:r>
            <a:rPr lang="en-US" dirty="0" err="1">
              <a:solidFill>
                <a:prstClr val="black"/>
              </a:solidFill>
            </a:rPr>
            <a:t>thủy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chung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của</a:t>
          </a:r>
          <a:r>
            <a:rPr lang="en-US" dirty="0">
              <a:solidFill>
                <a:prstClr val="black"/>
              </a:solidFill>
            </a:rPr>
            <a:t> “</a:t>
          </a:r>
          <a:r>
            <a:rPr lang="en-US" dirty="0" err="1">
              <a:solidFill>
                <a:prstClr val="black"/>
              </a:solidFill>
            </a:rPr>
            <a:t>em</a:t>
          </a:r>
          <a:r>
            <a:rPr lang="en-US" dirty="0">
              <a:solidFill>
                <a:prstClr val="black"/>
              </a:solidFill>
            </a:rPr>
            <a:t>”</a:t>
          </a:r>
        </a:p>
      </dgm:t>
    </dgm:pt>
    <dgm:pt modelId="{0D9638CC-A0E6-4F3B-8623-6F27CC05E674}" type="parTrans" cxnId="{A8B87679-0F06-45E1-9CAF-653A0F042039}">
      <dgm:prSet/>
      <dgm:spPr/>
      <dgm:t>
        <a:bodyPr/>
        <a:lstStyle/>
        <a:p>
          <a:endParaRPr lang="en-US"/>
        </a:p>
      </dgm:t>
    </dgm:pt>
    <dgm:pt modelId="{80C8ECB2-CD2F-479A-A864-A47607726A7F}" type="sibTrans" cxnId="{A8B87679-0F06-45E1-9CAF-653A0F042039}">
      <dgm:prSet/>
      <dgm:spPr/>
      <dgm:t>
        <a:bodyPr/>
        <a:lstStyle/>
        <a:p>
          <a:endParaRPr lang="en-US"/>
        </a:p>
      </dgm:t>
    </dgm:pt>
    <dgm:pt modelId="{4471A201-BAEB-4E64-A758-E79649DF57FA}" type="pres">
      <dgm:prSet presAssocID="{52797B8A-206D-46DD-BF93-008B74FFFA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8E8BAD-1045-4ACC-B54D-05D573081E13}" type="pres">
      <dgm:prSet presAssocID="{52797B8A-206D-46DD-BF93-008B74FFFA5A}" presName="Name1" presStyleCnt="0"/>
      <dgm:spPr/>
    </dgm:pt>
    <dgm:pt modelId="{72B9353F-78DA-41D6-8F33-0CDA11DF2ED1}" type="pres">
      <dgm:prSet presAssocID="{52797B8A-206D-46DD-BF93-008B74FFFA5A}" presName="cycle" presStyleCnt="0"/>
      <dgm:spPr/>
    </dgm:pt>
    <dgm:pt modelId="{83183AA0-EE04-42C9-B5F0-93A74BA8240A}" type="pres">
      <dgm:prSet presAssocID="{52797B8A-206D-46DD-BF93-008B74FFFA5A}" presName="srcNode" presStyleLbl="node1" presStyleIdx="0" presStyleCnt="4"/>
      <dgm:spPr/>
    </dgm:pt>
    <dgm:pt modelId="{4745E388-0E85-4AB2-8A17-B6E40556AB2F}" type="pres">
      <dgm:prSet presAssocID="{52797B8A-206D-46DD-BF93-008B74FFFA5A}" presName="conn" presStyleLbl="parChTrans1D2" presStyleIdx="0" presStyleCnt="1"/>
      <dgm:spPr/>
      <dgm:t>
        <a:bodyPr/>
        <a:lstStyle/>
        <a:p>
          <a:endParaRPr lang="en-US"/>
        </a:p>
      </dgm:t>
    </dgm:pt>
    <dgm:pt modelId="{AF215984-0484-422C-8305-0D8AA616637C}" type="pres">
      <dgm:prSet presAssocID="{52797B8A-206D-46DD-BF93-008B74FFFA5A}" presName="extraNode" presStyleLbl="node1" presStyleIdx="0" presStyleCnt="4"/>
      <dgm:spPr/>
    </dgm:pt>
    <dgm:pt modelId="{CD21BDD9-39C7-4713-B55E-0A1C16939588}" type="pres">
      <dgm:prSet presAssocID="{52797B8A-206D-46DD-BF93-008B74FFFA5A}" presName="dstNode" presStyleLbl="node1" presStyleIdx="0" presStyleCnt="4"/>
      <dgm:spPr/>
    </dgm:pt>
    <dgm:pt modelId="{DF47EAAA-78AE-46B2-840D-D227767D701B}" type="pres">
      <dgm:prSet presAssocID="{FA5D3EBA-DE15-4577-ADCB-6E0833DBB9F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E58B8-B258-4185-B19D-CA4FA3200FFC}" type="pres">
      <dgm:prSet presAssocID="{FA5D3EBA-DE15-4577-ADCB-6E0833DBB9F4}" presName="accent_1" presStyleCnt="0"/>
      <dgm:spPr/>
    </dgm:pt>
    <dgm:pt modelId="{9D528AA8-926A-47A5-BF22-B1311C84FAC5}" type="pres">
      <dgm:prSet presAssocID="{FA5D3EBA-DE15-4577-ADCB-6E0833DBB9F4}" presName="accentRepeatNode" presStyleLbl="solidFgAcc1" presStyleIdx="0" presStyleCnt="4"/>
      <dgm:spPr>
        <a:ln>
          <a:solidFill>
            <a:srgbClr val="7030A0"/>
          </a:solidFill>
        </a:ln>
      </dgm:spPr>
    </dgm:pt>
    <dgm:pt modelId="{7DF4DEB5-DB76-4DE8-B535-126792D463C2}" type="pres">
      <dgm:prSet presAssocID="{D10B97A6-332A-4455-99E3-CC5C5C9386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244AE-52EF-484A-9E94-5B8BDF919F10}" type="pres">
      <dgm:prSet presAssocID="{D10B97A6-332A-4455-99E3-CC5C5C938665}" presName="accent_2" presStyleCnt="0"/>
      <dgm:spPr/>
    </dgm:pt>
    <dgm:pt modelId="{30F5E8E2-9321-4B8C-8A96-B64F4398A0AE}" type="pres">
      <dgm:prSet presAssocID="{D10B97A6-332A-4455-99E3-CC5C5C938665}" presName="accentRepeatNode" presStyleLbl="solidFgAcc1" presStyleIdx="1" presStyleCnt="4"/>
      <dgm:spPr/>
    </dgm:pt>
    <dgm:pt modelId="{84772379-76CD-4569-88B7-7832BAC1688C}" type="pres">
      <dgm:prSet presAssocID="{11DED23D-1E6E-4F05-A7C0-300A44DA1F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9E9A1-EE57-4134-87AC-19B0847ADF96}" type="pres">
      <dgm:prSet presAssocID="{11DED23D-1E6E-4F05-A7C0-300A44DA1F63}" presName="accent_3" presStyleCnt="0"/>
      <dgm:spPr/>
    </dgm:pt>
    <dgm:pt modelId="{9BED5895-F0DF-4A28-878E-1C20C1F35E4D}" type="pres">
      <dgm:prSet presAssocID="{11DED23D-1E6E-4F05-A7C0-300A44DA1F63}" presName="accentRepeatNode" presStyleLbl="solidFgAcc1" presStyleIdx="2" presStyleCnt="4"/>
      <dgm:spPr>
        <a:ln>
          <a:solidFill>
            <a:schemeClr val="accent1">
              <a:lumMod val="60000"/>
              <a:lumOff val="40000"/>
            </a:schemeClr>
          </a:solidFill>
        </a:ln>
      </dgm:spPr>
    </dgm:pt>
    <dgm:pt modelId="{E9DDF81C-548C-4C47-8BDF-6F41B89FA623}" type="pres">
      <dgm:prSet presAssocID="{EE333C2C-4B19-4B34-B720-F0ABE58388E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6FB3-101A-4931-9F0D-3D4327B9BD8C}" type="pres">
      <dgm:prSet presAssocID="{EE333C2C-4B19-4B34-B720-F0ABE58388E2}" presName="accent_4" presStyleCnt="0"/>
      <dgm:spPr/>
    </dgm:pt>
    <dgm:pt modelId="{EF4B106C-FF57-47CC-9C32-720781F92755}" type="pres">
      <dgm:prSet presAssocID="{EE333C2C-4B19-4B34-B720-F0ABE58388E2}" presName="accentRepeatNode" presStyleLbl="solidFgAcc1" presStyleIdx="3" presStyleCnt="4"/>
      <dgm:spPr/>
    </dgm:pt>
  </dgm:ptLst>
  <dgm:cxnLst>
    <dgm:cxn modelId="{F20B552B-1DA2-4EA0-9FAF-A97141F3DC68}" type="presOf" srcId="{FA5D3EBA-DE15-4577-ADCB-6E0833DBB9F4}" destId="{DF47EAAA-78AE-46B2-840D-D227767D701B}" srcOrd="0" destOrd="0" presId="urn:microsoft.com/office/officeart/2008/layout/VerticalCurvedList#1"/>
    <dgm:cxn modelId="{5343B475-14B5-4770-9AE8-F35E2A33AEF0}" type="presOf" srcId="{D10B97A6-332A-4455-99E3-CC5C5C938665}" destId="{7DF4DEB5-DB76-4DE8-B535-126792D463C2}" srcOrd="0" destOrd="0" presId="urn:microsoft.com/office/officeart/2008/layout/VerticalCurvedList#1"/>
    <dgm:cxn modelId="{82A82B75-6851-434C-A993-0D9B4233A632}" type="presOf" srcId="{11DED23D-1E6E-4F05-A7C0-300A44DA1F63}" destId="{84772379-76CD-4569-88B7-7832BAC1688C}" srcOrd="0" destOrd="0" presId="urn:microsoft.com/office/officeart/2008/layout/VerticalCurvedList#1"/>
    <dgm:cxn modelId="{A8B87679-0F06-45E1-9CAF-653A0F042039}" srcId="{52797B8A-206D-46DD-BF93-008B74FFFA5A}" destId="{11DED23D-1E6E-4F05-A7C0-300A44DA1F63}" srcOrd="2" destOrd="0" parTransId="{0D9638CC-A0E6-4F3B-8623-6F27CC05E674}" sibTransId="{80C8ECB2-CD2F-479A-A864-A47607726A7F}"/>
    <dgm:cxn modelId="{37D3738F-61C9-410D-95F6-1E11C6414CDD}" type="presOf" srcId="{A44AFB21-6CA8-4A96-9910-5937DD565C20}" destId="{4745E388-0E85-4AB2-8A17-B6E40556AB2F}" srcOrd="0" destOrd="0" presId="urn:microsoft.com/office/officeart/2008/layout/VerticalCurvedList#1"/>
    <dgm:cxn modelId="{A34324B6-705F-43A1-B9F2-9774F63184DA}" srcId="{52797B8A-206D-46DD-BF93-008B74FFFA5A}" destId="{EE333C2C-4B19-4B34-B720-F0ABE58388E2}" srcOrd="3" destOrd="0" parTransId="{6925DE1D-DAE6-4D7B-A459-70CB6EEB9171}" sibTransId="{52D48745-7BFE-45C6-83BA-CFB89436E7DB}"/>
    <dgm:cxn modelId="{D665CB8F-44DF-4290-A3FF-55E8EB7BADBD}" srcId="{52797B8A-206D-46DD-BF93-008B74FFFA5A}" destId="{FA5D3EBA-DE15-4577-ADCB-6E0833DBB9F4}" srcOrd="0" destOrd="0" parTransId="{4CC9C876-9195-4C94-80AB-23744A7C89B0}" sibTransId="{A44AFB21-6CA8-4A96-9910-5937DD565C20}"/>
    <dgm:cxn modelId="{2700DFE1-EAFE-4EA8-AE6C-AB35D1C3DF37}" type="presOf" srcId="{52797B8A-206D-46DD-BF93-008B74FFFA5A}" destId="{4471A201-BAEB-4E64-A758-E79649DF57FA}" srcOrd="0" destOrd="0" presId="urn:microsoft.com/office/officeart/2008/layout/VerticalCurvedList#1"/>
    <dgm:cxn modelId="{DC96C0F8-530C-4D31-956F-09BE85AE2C23}" type="presOf" srcId="{EE333C2C-4B19-4B34-B720-F0ABE58388E2}" destId="{E9DDF81C-548C-4C47-8BDF-6F41B89FA623}" srcOrd="0" destOrd="0" presId="urn:microsoft.com/office/officeart/2008/layout/VerticalCurvedList#1"/>
    <dgm:cxn modelId="{CACDB1F1-562B-4D71-8791-73F3998AEE68}" srcId="{52797B8A-206D-46DD-BF93-008B74FFFA5A}" destId="{D10B97A6-332A-4455-99E3-CC5C5C938665}" srcOrd="1" destOrd="0" parTransId="{5CF50E31-DCE9-4468-9FF6-732081C0B0B8}" sibTransId="{4BE5008C-DDAD-4809-BE86-988C92F67C2D}"/>
    <dgm:cxn modelId="{E4E69D31-88B2-4645-B00C-62B636C84638}" type="presParOf" srcId="{4471A201-BAEB-4E64-A758-E79649DF57FA}" destId="{848E8BAD-1045-4ACC-B54D-05D573081E13}" srcOrd="0" destOrd="0" presId="urn:microsoft.com/office/officeart/2008/layout/VerticalCurvedList#1"/>
    <dgm:cxn modelId="{21AF7038-2901-45BD-B436-5FA05F82A5C0}" type="presParOf" srcId="{848E8BAD-1045-4ACC-B54D-05D573081E13}" destId="{72B9353F-78DA-41D6-8F33-0CDA11DF2ED1}" srcOrd="0" destOrd="0" presId="urn:microsoft.com/office/officeart/2008/layout/VerticalCurvedList#1"/>
    <dgm:cxn modelId="{330EF705-BC09-4F6E-84F7-2AFF0F12117C}" type="presParOf" srcId="{72B9353F-78DA-41D6-8F33-0CDA11DF2ED1}" destId="{83183AA0-EE04-42C9-B5F0-93A74BA8240A}" srcOrd="0" destOrd="0" presId="urn:microsoft.com/office/officeart/2008/layout/VerticalCurvedList#1"/>
    <dgm:cxn modelId="{9735A72E-CDD2-411F-81F7-51DF8BF60C31}" type="presParOf" srcId="{72B9353F-78DA-41D6-8F33-0CDA11DF2ED1}" destId="{4745E388-0E85-4AB2-8A17-B6E40556AB2F}" srcOrd="1" destOrd="0" presId="urn:microsoft.com/office/officeart/2008/layout/VerticalCurvedList#1"/>
    <dgm:cxn modelId="{DB4B90D8-28FC-43A6-B7C1-8931213B183F}" type="presParOf" srcId="{72B9353F-78DA-41D6-8F33-0CDA11DF2ED1}" destId="{AF215984-0484-422C-8305-0D8AA616637C}" srcOrd="2" destOrd="0" presId="urn:microsoft.com/office/officeart/2008/layout/VerticalCurvedList#1"/>
    <dgm:cxn modelId="{24418D04-6AAD-4D6F-927F-430026BAEA58}" type="presParOf" srcId="{72B9353F-78DA-41D6-8F33-0CDA11DF2ED1}" destId="{CD21BDD9-39C7-4713-B55E-0A1C16939588}" srcOrd="3" destOrd="0" presId="urn:microsoft.com/office/officeart/2008/layout/VerticalCurvedList#1"/>
    <dgm:cxn modelId="{C1DD276A-CD9E-42B6-8314-2FF2075E4E1B}" type="presParOf" srcId="{848E8BAD-1045-4ACC-B54D-05D573081E13}" destId="{DF47EAAA-78AE-46B2-840D-D227767D701B}" srcOrd="1" destOrd="0" presId="urn:microsoft.com/office/officeart/2008/layout/VerticalCurvedList#1"/>
    <dgm:cxn modelId="{0DCC8D28-0753-4429-BDD6-511D6D0BB970}" type="presParOf" srcId="{848E8BAD-1045-4ACC-B54D-05D573081E13}" destId="{5CAE58B8-B258-4185-B19D-CA4FA3200FFC}" srcOrd="2" destOrd="0" presId="urn:microsoft.com/office/officeart/2008/layout/VerticalCurvedList#1"/>
    <dgm:cxn modelId="{A1200E13-53F6-48F5-8169-B6BFA83EE141}" type="presParOf" srcId="{5CAE58B8-B258-4185-B19D-CA4FA3200FFC}" destId="{9D528AA8-926A-47A5-BF22-B1311C84FAC5}" srcOrd="0" destOrd="0" presId="urn:microsoft.com/office/officeart/2008/layout/VerticalCurvedList#1"/>
    <dgm:cxn modelId="{10752A9A-A8F6-4674-94A6-09ECFD33CE90}" type="presParOf" srcId="{848E8BAD-1045-4ACC-B54D-05D573081E13}" destId="{7DF4DEB5-DB76-4DE8-B535-126792D463C2}" srcOrd="3" destOrd="0" presId="urn:microsoft.com/office/officeart/2008/layout/VerticalCurvedList#1"/>
    <dgm:cxn modelId="{36CACCC4-2DE4-4244-92CE-7D7178E8703D}" type="presParOf" srcId="{848E8BAD-1045-4ACC-B54D-05D573081E13}" destId="{A06244AE-52EF-484A-9E94-5B8BDF919F10}" srcOrd="4" destOrd="0" presId="urn:microsoft.com/office/officeart/2008/layout/VerticalCurvedList#1"/>
    <dgm:cxn modelId="{4E2FB685-CF05-459A-A037-498DA8951675}" type="presParOf" srcId="{A06244AE-52EF-484A-9E94-5B8BDF919F10}" destId="{30F5E8E2-9321-4B8C-8A96-B64F4398A0AE}" srcOrd="0" destOrd="0" presId="urn:microsoft.com/office/officeart/2008/layout/VerticalCurvedList#1"/>
    <dgm:cxn modelId="{5BE77987-E3BF-48F6-80A7-9FDB59574A76}" type="presParOf" srcId="{848E8BAD-1045-4ACC-B54D-05D573081E13}" destId="{84772379-76CD-4569-88B7-7832BAC1688C}" srcOrd="5" destOrd="0" presId="urn:microsoft.com/office/officeart/2008/layout/VerticalCurvedList#1"/>
    <dgm:cxn modelId="{173A655C-84AF-4646-AC9D-584A60713F0D}" type="presParOf" srcId="{848E8BAD-1045-4ACC-B54D-05D573081E13}" destId="{B169E9A1-EE57-4134-87AC-19B0847ADF96}" srcOrd="6" destOrd="0" presId="urn:microsoft.com/office/officeart/2008/layout/VerticalCurvedList#1"/>
    <dgm:cxn modelId="{BC76655A-3E7C-4997-9F54-A829F9018F90}" type="presParOf" srcId="{B169E9A1-EE57-4134-87AC-19B0847ADF96}" destId="{9BED5895-F0DF-4A28-878E-1C20C1F35E4D}" srcOrd="0" destOrd="0" presId="urn:microsoft.com/office/officeart/2008/layout/VerticalCurvedList#1"/>
    <dgm:cxn modelId="{6227667F-6153-4CBC-8554-DBC713545E73}" type="presParOf" srcId="{848E8BAD-1045-4ACC-B54D-05D573081E13}" destId="{E9DDF81C-548C-4C47-8BDF-6F41B89FA623}" srcOrd="7" destOrd="0" presId="urn:microsoft.com/office/officeart/2008/layout/VerticalCurvedList#1"/>
    <dgm:cxn modelId="{B0EFD21F-47A6-4E13-B10B-CCE0A03BFFBF}" type="presParOf" srcId="{848E8BAD-1045-4ACC-B54D-05D573081E13}" destId="{8D3C6FB3-101A-4931-9F0D-3D4327B9BD8C}" srcOrd="8" destOrd="0" presId="urn:microsoft.com/office/officeart/2008/layout/VerticalCurvedList#1"/>
    <dgm:cxn modelId="{7CC62E87-187E-438C-AE46-5B07819651CC}" type="presParOf" srcId="{8D3C6FB3-101A-4931-9F0D-3D4327B9BD8C}" destId="{EF4B106C-FF57-47CC-9C32-720781F92755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E388-0E85-4AB2-8A17-B6E40556AB2F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7EAAA-78AE-46B2-840D-D227767D701B}">
      <dsp:nvSpPr>
        <dsp:cNvPr id="0" name=""/>
        <dsp:cNvSpPr/>
      </dsp:nvSpPr>
      <dsp:spPr>
        <a:xfrm>
          <a:off x="511409" y="347956"/>
          <a:ext cx="10398907" cy="69627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prstClr val="black"/>
              </a:solidFill>
            </a:rPr>
            <a:t>K</a:t>
          </a:r>
          <a:r>
            <a:rPr lang="vi-VN" sz="3100" b="1" kern="1200" dirty="0">
              <a:solidFill>
                <a:prstClr val="black"/>
              </a:solidFill>
            </a:rPr>
            <a:t>hổ 1, 2</a:t>
          </a:r>
          <a:r>
            <a:rPr lang="en-US" sz="3100" b="1" kern="1200" dirty="0">
              <a:solidFill>
                <a:prstClr val="black"/>
              </a:solidFill>
            </a:rPr>
            <a:t>: </a:t>
          </a:r>
          <a:r>
            <a:rPr lang="en-US" sz="3100" kern="1200" dirty="0" err="1">
              <a:solidFill>
                <a:prstClr val="black"/>
              </a:solidFill>
            </a:rPr>
            <a:t>Đặc</a:t>
          </a:r>
          <a:r>
            <a:rPr lang="vi-VN" sz="3100" kern="1200" dirty="0">
              <a:solidFill>
                <a:prstClr val="black"/>
              </a:solidFill>
            </a:rPr>
            <a:t> tính của sóng và tình yêu</a:t>
          </a:r>
          <a:r>
            <a:rPr lang="en-US" sz="3100" kern="1200" dirty="0">
              <a:solidFill>
                <a:prstClr val="black"/>
              </a:solidFill>
            </a:rPr>
            <a:t> </a:t>
          </a:r>
          <a:r>
            <a:rPr lang="en-US" sz="3100" kern="1200" dirty="0" err="1">
              <a:solidFill>
                <a:prstClr val="black"/>
              </a:solidFill>
            </a:rPr>
            <a:t>của</a:t>
          </a:r>
          <a:r>
            <a:rPr lang="en-US" sz="3100" kern="1200" dirty="0">
              <a:solidFill>
                <a:prstClr val="black"/>
              </a:solidFill>
            </a:rPr>
            <a:t> </a:t>
          </a:r>
          <a:r>
            <a:rPr lang="en-US" sz="3100" kern="1200" dirty="0" err="1">
              <a:solidFill>
                <a:prstClr val="black"/>
              </a:solidFill>
            </a:rPr>
            <a:t>người</a:t>
          </a:r>
          <a:r>
            <a:rPr lang="en-US" sz="3100" kern="1200" dirty="0">
              <a:solidFill>
                <a:prstClr val="black"/>
              </a:solidFill>
            </a:rPr>
            <a:t> con </a:t>
          </a:r>
          <a:r>
            <a:rPr lang="en-US" sz="3100" kern="1200" dirty="0" err="1">
              <a:solidFill>
                <a:prstClr val="black"/>
              </a:solidFill>
            </a:rPr>
            <a:t>gái</a:t>
          </a:r>
          <a:r>
            <a:rPr lang="en-US" sz="3100" kern="1200" dirty="0">
              <a:solidFill>
                <a:prstClr val="black"/>
              </a:solidFill>
            </a:rPr>
            <a:t> </a:t>
          </a:r>
          <a:r>
            <a:rPr lang="en-US" sz="3100" kern="1200" dirty="0" err="1">
              <a:solidFill>
                <a:prstClr val="black"/>
              </a:solidFill>
            </a:rPr>
            <a:t>trẻ</a:t>
          </a:r>
          <a:r>
            <a:rPr lang="en-US" sz="3100" kern="1200" dirty="0">
              <a:solidFill>
                <a:prstClr val="black"/>
              </a:solidFill>
            </a:rPr>
            <a:t>  </a:t>
          </a:r>
          <a:r>
            <a:rPr lang="vi-VN" sz="3100" kern="1200" dirty="0">
              <a:solidFill>
                <a:prstClr val="black"/>
              </a:solidFill>
            </a:rPr>
            <a:t> </a:t>
          </a:r>
          <a:endParaRPr lang="en-US" sz="3100" kern="1200" dirty="0">
            <a:solidFill>
              <a:prstClr val="black"/>
            </a:solidFill>
          </a:endParaRPr>
        </a:p>
      </dsp:txBody>
      <dsp:txXfrm>
        <a:off x="511409" y="347956"/>
        <a:ext cx="10398907" cy="696274"/>
      </dsp:txXfrm>
    </dsp:sp>
    <dsp:sp modelId="{9D528AA8-926A-47A5-BF22-B1311C84FAC5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4DEB5-DB76-4DE8-B535-126792D463C2}">
      <dsp:nvSpPr>
        <dsp:cNvPr id="0" name=""/>
        <dsp:cNvSpPr/>
      </dsp:nvSpPr>
      <dsp:spPr>
        <a:xfrm>
          <a:off x="910599" y="1392548"/>
          <a:ext cx="9999717" cy="6962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prstClr val="black"/>
              </a:solidFill>
            </a:rPr>
            <a:t>K</a:t>
          </a:r>
          <a:r>
            <a:rPr lang="vi-VN" sz="3100" b="1" kern="1200" dirty="0">
              <a:solidFill>
                <a:prstClr val="black"/>
              </a:solidFill>
            </a:rPr>
            <a:t>hổ 3, 4</a:t>
          </a:r>
          <a:r>
            <a:rPr lang="en-US" sz="3100" b="1" kern="1200" dirty="0">
              <a:solidFill>
                <a:prstClr val="black"/>
              </a:solidFill>
            </a:rPr>
            <a:t>: </a:t>
          </a:r>
          <a:r>
            <a:rPr lang="vi-VN" sz="3100" kern="1200" dirty="0">
              <a:solidFill>
                <a:prstClr val="black"/>
              </a:solidFill>
            </a:rPr>
            <a:t>Sóng và nguồn gốc của tình yêu.</a:t>
          </a:r>
          <a:endParaRPr lang="en-US" sz="3100" kern="1200" dirty="0">
            <a:solidFill>
              <a:prstClr val="black"/>
            </a:solidFill>
          </a:endParaRPr>
        </a:p>
      </dsp:txBody>
      <dsp:txXfrm>
        <a:off x="910599" y="1392548"/>
        <a:ext cx="9999717" cy="696274"/>
      </dsp:txXfrm>
    </dsp:sp>
    <dsp:sp modelId="{30F5E8E2-9321-4B8C-8A96-B64F4398A0AE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2379-76CD-4569-88B7-7832BAC1688C}">
      <dsp:nvSpPr>
        <dsp:cNvPr id="0" name=""/>
        <dsp:cNvSpPr/>
      </dsp:nvSpPr>
      <dsp:spPr>
        <a:xfrm>
          <a:off x="910599" y="2437140"/>
          <a:ext cx="9999717" cy="69627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prstClr val="black"/>
              </a:solidFill>
            </a:rPr>
            <a:t>K</a:t>
          </a:r>
          <a:r>
            <a:rPr lang="vi-VN" sz="3100" b="1" kern="1200" dirty="0">
              <a:solidFill>
                <a:prstClr val="black"/>
              </a:solidFill>
            </a:rPr>
            <a:t>hổ 5,6,7</a:t>
          </a:r>
          <a:r>
            <a:rPr lang="en-US" sz="3100" kern="1200" dirty="0">
              <a:solidFill>
                <a:prstClr val="black"/>
              </a:solidFill>
            </a:rPr>
            <a:t>: </a:t>
          </a:r>
          <a:r>
            <a:rPr lang="vi-VN" sz="3100" kern="1200" dirty="0">
              <a:solidFill>
                <a:prstClr val="black"/>
              </a:solidFill>
            </a:rPr>
            <a:t>Sóng và nỗi nhớ, tình yêu </a:t>
          </a:r>
          <a:r>
            <a:rPr lang="en-US" sz="3100" kern="1200" dirty="0" err="1">
              <a:solidFill>
                <a:prstClr val="black"/>
              </a:solidFill>
            </a:rPr>
            <a:t>thủy</a:t>
          </a:r>
          <a:r>
            <a:rPr lang="en-US" sz="3100" kern="1200" dirty="0">
              <a:solidFill>
                <a:prstClr val="black"/>
              </a:solidFill>
            </a:rPr>
            <a:t> </a:t>
          </a:r>
          <a:r>
            <a:rPr lang="en-US" sz="3100" kern="1200" dirty="0" err="1">
              <a:solidFill>
                <a:prstClr val="black"/>
              </a:solidFill>
            </a:rPr>
            <a:t>chung</a:t>
          </a:r>
          <a:r>
            <a:rPr lang="en-US" sz="3100" kern="1200" dirty="0">
              <a:solidFill>
                <a:prstClr val="black"/>
              </a:solidFill>
            </a:rPr>
            <a:t> </a:t>
          </a:r>
          <a:r>
            <a:rPr lang="en-US" sz="3100" kern="1200" dirty="0" err="1">
              <a:solidFill>
                <a:prstClr val="black"/>
              </a:solidFill>
            </a:rPr>
            <a:t>của</a:t>
          </a:r>
          <a:r>
            <a:rPr lang="en-US" sz="3100" kern="1200" dirty="0">
              <a:solidFill>
                <a:prstClr val="black"/>
              </a:solidFill>
            </a:rPr>
            <a:t> “</a:t>
          </a:r>
          <a:r>
            <a:rPr lang="en-US" sz="3100" kern="1200" dirty="0" err="1">
              <a:solidFill>
                <a:prstClr val="black"/>
              </a:solidFill>
            </a:rPr>
            <a:t>em</a:t>
          </a:r>
          <a:r>
            <a:rPr lang="en-US" sz="3100" kern="1200" dirty="0">
              <a:solidFill>
                <a:prstClr val="black"/>
              </a:solidFill>
            </a:rPr>
            <a:t>”</a:t>
          </a:r>
        </a:p>
      </dsp:txBody>
      <dsp:txXfrm>
        <a:off x="910599" y="2437140"/>
        <a:ext cx="9999717" cy="696274"/>
      </dsp:txXfrm>
    </dsp:sp>
    <dsp:sp modelId="{9BED5895-F0DF-4A28-878E-1C20C1F35E4D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DF81C-548C-4C47-8BDF-6F41B89FA623}">
      <dsp:nvSpPr>
        <dsp:cNvPr id="0" name=""/>
        <dsp:cNvSpPr/>
      </dsp:nvSpPr>
      <dsp:spPr>
        <a:xfrm>
          <a:off x="511409" y="3481732"/>
          <a:ext cx="10398907" cy="69627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Khổ</a:t>
          </a:r>
          <a:r>
            <a:rPr lang="en-US" sz="31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8, 9: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Sóng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và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tình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yêu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cao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cả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bất</a:t>
          </a:r>
          <a:r>
            <a:rPr lang="en-US" sz="31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tử</a:t>
          </a:r>
          <a:endParaRPr lang="en-US" sz="3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09" y="3481732"/>
        <a:ext cx="10398907" cy="696274"/>
      </dsp:txXfrm>
    </dsp:sp>
    <dsp:sp modelId="{EF4B106C-FF57-47CC-9C32-720781F92755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DEDF-6749-4E4A-B046-CEDA98C7BB03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4764-FDAF-46E1-B495-12EC347F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85BB4-DBAD-4229-B22C-1015B020C11F}" type="slidenum">
              <a:rPr 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3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C7FEE38-8283-4DB3-A37E-47F013CD0EF2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9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9"/>
            <a:ext cx="3860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9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13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186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5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7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330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89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995" indent="-3409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84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765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313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7755"/>
            <a:endParaRPr lang="en-US" sz="2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108775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A2D7-3E5B-45DB-8C2E-28F860B83A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7354-1EF9-4CBC-8E23-B94C2AB6C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yang-nyang Beach (Pecatu, Indonesia) - Đánh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0055" y="394134"/>
            <a:ext cx="5207876" cy="2002221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UTM A&amp;S Graceland" pitchFamily="18" charset="0"/>
              </a:rPr>
              <a:t>Sóng</a:t>
            </a:r>
            <a:endParaRPr lang="en-US" sz="8000" dirty="0">
              <a:solidFill>
                <a:srgbClr val="FF0000"/>
              </a:solidFill>
              <a:latin typeface="UTM A&amp;S Graceland" pitchFamily="18" charset="0"/>
            </a:endParaRPr>
          </a:p>
          <a:p>
            <a:pPr algn="r"/>
            <a:r>
              <a:rPr lang="en-US" sz="4400" dirty="0">
                <a:solidFill>
                  <a:srgbClr val="FF0000"/>
                </a:solidFill>
                <a:latin typeface="Amazone" pitchFamily="66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Amazone" pitchFamily="66" charset="0"/>
              </a:rPr>
              <a:t>Xuân</a:t>
            </a:r>
            <a:r>
              <a:rPr lang="en-US" sz="44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mazone" pitchFamily="66" charset="0"/>
              </a:rPr>
              <a:t>Quỳnh</a:t>
            </a:r>
            <a:r>
              <a:rPr lang="en-US" sz="4400" dirty="0">
                <a:solidFill>
                  <a:srgbClr val="FF0000"/>
                </a:solidFill>
                <a:latin typeface="Amazone" pitchFamily="66" charset="0"/>
              </a:rPr>
              <a:t> -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354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2. </a:t>
            </a:r>
            <a:r>
              <a:rPr lang="en-US" sz="3200" b="1" dirty="0" err="1">
                <a:solidFill>
                  <a:srgbClr val="1F497D"/>
                </a:solidFill>
              </a:rPr>
              <a:t>Tác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Hoàn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cảnh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sáng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tác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và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xuất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xứ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958" y="2187231"/>
            <a:ext cx="3033390" cy="296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548784" y="2408642"/>
            <a:ext cx="7759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dirty="0">
                <a:solidFill>
                  <a:prstClr val="black"/>
                </a:solidFill>
              </a:rPr>
              <a:t>T</a:t>
            </a:r>
            <a:r>
              <a:rPr lang="vi-VN" sz="2700" dirty="0">
                <a:solidFill>
                  <a:prstClr val="black"/>
                </a:solidFill>
              </a:rPr>
              <a:t>rong chuyến đi thực tế ở vùng biển Diêm Điền,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Thái Bình (cuối năm 1967).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dirty="0">
                <a:solidFill>
                  <a:prstClr val="black"/>
                </a:solidFill>
              </a:rPr>
              <a:t>In </a:t>
            </a:r>
            <a:r>
              <a:rPr lang="en-US" sz="2700" dirty="0" err="1">
                <a:solidFill>
                  <a:prstClr val="black"/>
                </a:solidFill>
              </a:rPr>
              <a:t>trong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tập thơ </a:t>
            </a:r>
            <a:r>
              <a:rPr lang="vi-VN" sz="2700" i="1" dirty="0">
                <a:solidFill>
                  <a:prstClr val="black"/>
                </a:solidFill>
              </a:rPr>
              <a:t>“Hoa dọc chiến hào”</a:t>
            </a:r>
            <a:r>
              <a:rPr lang="en-US" sz="2700" i="1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(1968)</a:t>
            </a:r>
            <a:endParaRPr lang="en-US" sz="27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354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2. </a:t>
            </a:r>
            <a:r>
              <a:rPr lang="en-US" sz="3200" b="1" dirty="0" err="1">
                <a:solidFill>
                  <a:srgbClr val="1F497D"/>
                </a:solidFill>
              </a:rPr>
              <a:t>Tác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Chủ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đề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99" y="2448859"/>
            <a:ext cx="762116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- Qua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tượng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sóng</a:t>
            </a:r>
            <a:r>
              <a:rPr lang="en-US" sz="2800" dirty="0">
                <a:solidFill>
                  <a:prstClr val="black"/>
                </a:solidFill>
              </a:rPr>
              <a:t>, X</a:t>
            </a:r>
            <a:r>
              <a:rPr lang="vi-VN" sz="2800" dirty="0">
                <a:solidFill>
                  <a:prstClr val="black"/>
                </a:solidFill>
              </a:rPr>
              <a:t>uân </a:t>
            </a:r>
            <a:r>
              <a:rPr lang="en-US" sz="2800" dirty="0">
                <a:solidFill>
                  <a:prstClr val="black"/>
                </a:solidFill>
              </a:rPr>
              <a:t>Q</a:t>
            </a:r>
            <a:r>
              <a:rPr lang="vi-VN" sz="2800" dirty="0">
                <a:solidFill>
                  <a:prstClr val="black"/>
                </a:solidFill>
              </a:rPr>
              <a:t>uỳnh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diễn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cụ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thể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động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vọng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đẹp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tâm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người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phu</a:t>
            </a:r>
            <a:r>
              <a:rPr lang="en-US" sz="2800" dirty="0">
                <a:solidFill>
                  <a:prstClr val="black"/>
                </a:solidFill>
              </a:rPr>
              <a:t>̣ </a:t>
            </a:r>
            <a:r>
              <a:rPr lang="en-US" sz="2800" dirty="0" err="1">
                <a:solidFill>
                  <a:prstClr val="black"/>
                </a:solidFill>
              </a:rPr>
              <a:t>nữ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yêu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958" y="2187231"/>
            <a:ext cx="3033390" cy="296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2354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2. </a:t>
            </a:r>
            <a:r>
              <a:rPr lang="en-US" sz="3200" b="1" dirty="0" err="1">
                <a:solidFill>
                  <a:srgbClr val="1F497D"/>
                </a:solidFill>
              </a:rPr>
              <a:t>Tác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phẩm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c)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Bố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cục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814558" y="223744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4" y="113921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1. </a:t>
            </a:r>
            <a:r>
              <a:rPr lang="en-US" sz="3200" b="1" i="1" kern="0" dirty="0" err="1">
                <a:solidFill>
                  <a:srgbClr val="3333FF"/>
                </a:solidFill>
              </a:rPr>
              <a:t>Cảm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nhận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chung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về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bài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536" y="1825953"/>
            <a:ext cx="1040354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i="1" u="sng" dirty="0">
                <a:solidFill>
                  <a:prstClr val="black"/>
                </a:solidFill>
              </a:rPr>
              <a:t>* </a:t>
            </a:r>
            <a:r>
              <a:rPr lang="vi-VN" sz="2700" b="1" i="1" u="sng" dirty="0">
                <a:solidFill>
                  <a:prstClr val="black"/>
                </a:solidFill>
              </a:rPr>
              <a:t>Âm điệu:</a:t>
            </a:r>
            <a:endParaRPr lang="en-US" sz="2700" b="1" i="1" u="sng" dirty="0">
              <a:solidFill>
                <a:prstClr val="black"/>
              </a:solidFill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700" dirty="0">
                <a:solidFill>
                  <a:prstClr val="black"/>
                </a:solidFill>
              </a:rPr>
              <a:t>Là âm điệu của những con sóng ngoài biển khơi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700" dirty="0">
                <a:solidFill>
                  <a:prstClr val="black"/>
                </a:solidFill>
              </a:rPr>
              <a:t>Âm điệu đó được tạo nên bởi:</a:t>
            </a:r>
            <a:endParaRPr lang="en-US" sz="27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vi-VN" sz="2700" dirty="0">
                <a:solidFill>
                  <a:prstClr val="black"/>
                </a:solidFill>
              </a:rPr>
              <a:t>+ Thể thơ 5 chữ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</a:rPr>
              <a:t>+ </a:t>
            </a:r>
            <a:r>
              <a:rPr lang="en-US" sz="2700" dirty="0" err="1">
                <a:solidFill>
                  <a:prstClr val="black"/>
                </a:solidFill>
              </a:rPr>
              <a:t>Phương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thức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tô</a:t>
            </a:r>
            <a:r>
              <a:rPr lang="en-US" sz="2700" dirty="0">
                <a:solidFill>
                  <a:prstClr val="black"/>
                </a:solidFill>
              </a:rPr>
              <a:t>̉ </a:t>
            </a:r>
            <a:r>
              <a:rPr lang="en-US" sz="2700" dirty="0" err="1">
                <a:solidFill>
                  <a:prstClr val="black"/>
                </a:solidFill>
              </a:rPr>
              <a:t>chức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ngôn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tư</a:t>
            </a:r>
            <a:r>
              <a:rPr lang="en-US" sz="2700" dirty="0">
                <a:solidFill>
                  <a:prstClr val="black"/>
                </a:solidFill>
              </a:rPr>
              <a:t>̀, </a:t>
            </a:r>
            <a:r>
              <a:rPr lang="en-US" sz="2700" dirty="0" err="1">
                <a:solidFill>
                  <a:prstClr val="black"/>
                </a:solidFill>
              </a:rPr>
              <a:t>hình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ảnh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4" y="113921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1. </a:t>
            </a:r>
            <a:r>
              <a:rPr lang="en-US" sz="3200" b="1" i="1" kern="0" dirty="0" err="1">
                <a:solidFill>
                  <a:srgbClr val="3333FF"/>
                </a:solidFill>
              </a:rPr>
              <a:t>Cảm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nhận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chung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về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bài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226" y="1802176"/>
            <a:ext cx="734147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lang="en-US" sz="2600" b="1" i="1" kern="0" dirty="0">
                <a:solidFill>
                  <a:srgbClr val="000000"/>
                </a:solidFill>
              </a:rPr>
              <a:t>* </a:t>
            </a:r>
            <a:r>
              <a:rPr lang="en-US" sz="2600" b="1" i="1" kern="0" dirty="0" err="1">
                <a:solidFill>
                  <a:srgbClr val="000000"/>
                </a:solidFill>
              </a:rPr>
              <a:t>Hình</a:t>
            </a:r>
            <a:r>
              <a:rPr lang="en-US" sz="2600" b="1" i="1" kern="0" dirty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</a:rPr>
              <a:t>tượng</a:t>
            </a:r>
            <a:r>
              <a:rPr lang="en-US" sz="2600" b="1" i="1" kern="0" dirty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</a:rPr>
              <a:t>sóng</a:t>
            </a:r>
            <a:r>
              <a:rPr lang="en-US" sz="2600" b="1" i="1" kern="0" dirty="0">
                <a:solidFill>
                  <a:srgbClr val="000000"/>
                </a:solidFill>
              </a:rPr>
              <a:t> </a:t>
            </a:r>
            <a:r>
              <a:rPr lang="en-US" sz="2600" kern="0" dirty="0">
                <a:solidFill>
                  <a:srgbClr val="000000"/>
                </a:solidFill>
              </a:rPr>
              <a:t>-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Bao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trùm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xuyên</a:t>
            </a:r>
            <a:r>
              <a:rPr lang="en-US" sz="2600" kern="0" dirty="0">
                <a:solidFill>
                  <a:srgbClr val="000000"/>
                </a:solidFill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suốt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endParaRPr lang="en-US" sz="2600" kern="0" dirty="0">
              <a:solidFill>
                <a:srgbClr val="000000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thực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nhiều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thái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mâu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thuẫn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trái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nhau</a:t>
            </a:r>
            <a:r>
              <a:rPr lang="en-US" sz="2600" kern="0" dirty="0">
                <a:solidFill>
                  <a:srgbClr val="000000"/>
                </a:solidFill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biểu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tượng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như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hồn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biết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diễn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lang="en-US" sz="2600" kern="0" dirty="0">
                <a:solidFill>
                  <a:srgbClr val="000000"/>
                </a:solidFill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bậc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cảm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hồn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phụ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nữ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đang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5365" y="6053264"/>
            <a:ext cx="11025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hình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tượng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ẩn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dụ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sự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hóa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của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lang="en-US" sz="2800" b="1" i="1" kern="0" dirty="0">
                <a:solidFill>
                  <a:srgbClr val="3333FF"/>
                </a:solidFill>
              </a:rPr>
              <a:t>v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ật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trữ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- “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em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9" descr="CoastalMinSea3674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0" y="2690320"/>
            <a:ext cx="397816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834" y="113921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1. </a:t>
            </a:r>
            <a:r>
              <a:rPr lang="en-US" sz="3200" b="1" i="1" kern="0" dirty="0" err="1">
                <a:solidFill>
                  <a:srgbClr val="3333FF"/>
                </a:solidFill>
              </a:rPr>
              <a:t>Cảm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nhận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chung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về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bài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226" y="1770644"/>
            <a:ext cx="734147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i="1" kern="0" dirty="0">
                <a:solidFill>
                  <a:srgbClr val="000000"/>
                </a:solidFill>
              </a:rPr>
              <a:t>* </a:t>
            </a:r>
            <a:r>
              <a:rPr lang="en-US" sz="2600" b="1" i="1" kern="0" dirty="0" err="1">
                <a:solidFill>
                  <a:srgbClr val="000000"/>
                </a:solidFill>
              </a:rPr>
              <a:t>Hình</a:t>
            </a:r>
            <a:r>
              <a:rPr lang="en-US" sz="2600" b="1" i="1" kern="0" dirty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</a:rPr>
              <a:t>tượng</a:t>
            </a:r>
            <a:r>
              <a:rPr lang="en-US" sz="2600" b="1" i="1" kern="0" dirty="0">
                <a:solidFill>
                  <a:srgbClr val="000000"/>
                </a:solidFill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</a:rPr>
              <a:t>sóng</a:t>
            </a:r>
            <a:r>
              <a:rPr lang="en-US" sz="2600" b="1" i="1" kern="0" dirty="0">
                <a:solidFill>
                  <a:srgbClr val="000000"/>
                </a:solidFill>
              </a:rPr>
              <a:t>:</a:t>
            </a:r>
            <a:endParaRPr lang="en-US" sz="2600" kern="0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2965" y="2463427"/>
            <a:ext cx="7225865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hòa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471" y="4050301"/>
            <a:ext cx="722586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Sóng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nét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độc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đáo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cấu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trúc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tượng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</a:rPr>
              <a:t>thơ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diễn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tả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sâu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sắc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sinh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động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mãnh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liệt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khát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vọng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tình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yêu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của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Xuân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Quỳnh</a:t>
            </a:r>
            <a:r>
              <a:rPr lang="en-US" sz="2700" b="1" i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2. </a:t>
            </a:r>
            <a:r>
              <a:rPr lang="en-US" sz="3200" b="1" i="1" kern="0" dirty="0" err="1">
                <a:solidFill>
                  <a:srgbClr val="3333FF"/>
                </a:solidFill>
              </a:rPr>
              <a:t>Hai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đầu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pic>
        <p:nvPicPr>
          <p:cNvPr id="7" name="Picture 2" descr="SONG BIEN ME HON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48" y="3641834"/>
            <a:ext cx="4301349" cy="3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BIEN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97" y="3641833"/>
            <a:ext cx="4212030" cy="3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03858" y="814209"/>
            <a:ext cx="6096000" cy="3021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Dữ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dội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dịu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êm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Ồn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ào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lặng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lẽ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Sông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không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hiểu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nổi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mình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tìm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tận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bể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800" b="1" i="1" kern="0" dirty="0" err="1">
                <a:solidFill>
                  <a:schemeClr val="tx2">
                    <a:lumMod val="50000"/>
                  </a:schemeClr>
                </a:solidFill>
              </a:rPr>
              <a:t>Khổ</a:t>
            </a:r>
            <a:r>
              <a:rPr lang="en-US" sz="2800" b="1" i="1" kern="0" dirty="0">
                <a:solidFill>
                  <a:schemeClr val="tx2">
                    <a:lumMod val="50000"/>
                  </a:schemeClr>
                </a:solidFill>
              </a:rPr>
              <a:t> 1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85076" y="2163820"/>
            <a:ext cx="406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43182" y="3613057"/>
            <a:ext cx="704543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lang="en-US" sz="2800" kern="0" dirty="0">
                <a:solidFill>
                  <a:srgbClr val="000000"/>
                </a:solidFill>
              </a:rPr>
              <a:t>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ở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đầu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bằng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4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Miêu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trạng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thái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đối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lập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liên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tưởng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lí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phức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tạp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phụ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sôi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nổi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mãnh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liệt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khi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dịu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dàng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sâu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lắng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).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47262" y="2037692"/>
            <a:ext cx="6400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700" b="1" kern="0" dirty="0">
                <a:solidFill>
                  <a:srgbClr val="7030A0"/>
                </a:solidFill>
              </a:rPr>
              <a:t>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Dữ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dội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–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dịu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êm</a:t>
            </a:r>
            <a:endParaRPr kumimoji="0" lang="en-US" sz="27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Ồn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ào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–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lặng</a:t>
            </a:r>
            <a:r>
              <a:rPr kumimoji="0" lang="en-US" sz="27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700" b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lẽ</a:t>
            </a:r>
            <a:endParaRPr kumimoji="0" lang="en-US" sz="2700" b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9" name="Picture 2" descr="SONG BIEN ME HON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04" y="228593"/>
            <a:ext cx="4209391" cy="3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BIEN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04" y="3405343"/>
            <a:ext cx="4212030" cy="32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01656" y="352693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>
                <a:solidFill>
                  <a:srgbClr val="0070C0"/>
                </a:solidFill>
              </a:rPr>
              <a:t>Dữ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dội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và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dịu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êm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 err="1">
                <a:solidFill>
                  <a:srgbClr val="0070C0"/>
                </a:solidFill>
              </a:rPr>
              <a:t>Ồn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ào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và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lặng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lẽ</a:t>
            </a:r>
            <a:r>
              <a:rPr lang="en-US" sz="2800" b="1" i="1" kern="0" dirty="0">
                <a:solidFill>
                  <a:srgbClr val="0070C0"/>
                </a:solidFill>
              </a:rPr>
              <a:t>”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kern="0">
              <a:solidFill>
                <a:srgbClr val="000000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06401" y="2154601"/>
            <a:ext cx="6719614" cy="36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Phép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nhân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hóa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Sông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không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hiểu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”, “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ra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tận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bể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</a:t>
            </a: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mang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khát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vọng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lớn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lao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Nếu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“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sông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không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hiểu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nổi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mình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thì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dứt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khoát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bỏ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nơi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chật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hẹp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để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“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tận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bể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tìm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đến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nơi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rộng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bao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dung.</a:t>
            </a:r>
          </a:p>
        </p:txBody>
      </p:sp>
      <p:pic>
        <p:nvPicPr>
          <p:cNvPr id="5122" name="Picture 2" descr="Sông Hồng nằm trong những tour du lịch đường sông tuyệt vời nhất thế giới -  Kênh truyền hình Đài Tiếng nói Việt Nam - VOV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450867"/>
            <a:ext cx="4730073" cy="29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u lịch bãi biển Bắc Mỹ An - Điểm nghỉ dưỡng lý dưởng - Best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421103"/>
            <a:ext cx="4728105" cy="29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440" y="522974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>
                <a:solidFill>
                  <a:srgbClr val="0070C0"/>
                </a:solidFill>
              </a:rPr>
              <a:t>Sông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không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hiểu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nổi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mình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err="1">
                <a:solidFill>
                  <a:srgbClr val="0070C0"/>
                </a:solidFill>
              </a:rPr>
              <a:t>Sóng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tìm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ra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tận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bể</a:t>
            </a:r>
            <a:r>
              <a:rPr lang="en-US" sz="2800" b="1" i="1" kern="0" dirty="0">
                <a:solidFill>
                  <a:srgbClr val="0070C0"/>
                </a:solidFill>
              </a:rPr>
              <a:t>”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2800" y="914403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kern="0">
              <a:solidFill>
                <a:srgbClr val="000000"/>
              </a:solidFill>
            </a:endParaRPr>
          </a:p>
        </p:txBody>
      </p:sp>
      <p:pic>
        <p:nvPicPr>
          <p:cNvPr id="5122" name="Picture 2" descr="Sông Hồng nằm trong những tour du lịch đường sông tuyệt vời nhất thế giới -  Kênh truyền hình Đài Tiếng nói Việt Nam - VOV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450867"/>
            <a:ext cx="4730073" cy="29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u lịch bãi biển Bắc Mỹ An - Điểm nghỉ dưỡng lý dưởng - Best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3421103"/>
            <a:ext cx="4728105" cy="29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440" y="522974"/>
            <a:ext cx="6096000" cy="1791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kern="0" dirty="0">
                <a:solidFill>
                  <a:srgbClr val="0070C0"/>
                </a:solidFill>
              </a:rPr>
              <a:t>“</a:t>
            </a:r>
            <a:r>
              <a:rPr lang="en-US" sz="2800" b="1" i="1" kern="0" dirty="0" err="1">
                <a:solidFill>
                  <a:srgbClr val="0070C0"/>
                </a:solidFill>
              </a:rPr>
              <a:t>Sông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không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hiểu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nổi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mình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r>
              <a:rPr lang="en-US" sz="2800" b="1" i="1" kern="0" dirty="0">
                <a:solidFill>
                  <a:srgbClr val="0070C0"/>
                </a:solidFill>
              </a:rPr>
              <a:t>  </a:t>
            </a:r>
            <a:r>
              <a:rPr lang="en-US" sz="2800" b="1" i="1" kern="0" dirty="0" err="1">
                <a:solidFill>
                  <a:srgbClr val="0070C0"/>
                </a:solidFill>
              </a:rPr>
              <a:t>Sóng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tìm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ra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tận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i="1" kern="0" dirty="0" err="1">
                <a:solidFill>
                  <a:srgbClr val="0070C0"/>
                </a:solidFill>
              </a:rPr>
              <a:t>bể</a:t>
            </a:r>
            <a:r>
              <a:rPr lang="en-US" sz="2800" b="1" i="1" kern="0" dirty="0">
                <a:solidFill>
                  <a:srgbClr val="0070C0"/>
                </a:solidFill>
              </a:rPr>
              <a:t>”</a:t>
            </a:r>
            <a:br>
              <a:rPr lang="en-US" sz="2800" b="1" i="1" kern="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0262" y="2430954"/>
            <a:ext cx="64953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kern="0" dirty="0" err="1">
                <a:solidFill>
                  <a:prstClr val="black"/>
                </a:solidFill>
              </a:rPr>
              <a:t>Hành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trình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i="1" kern="0" dirty="0">
                <a:solidFill>
                  <a:prstClr val="black"/>
                </a:solidFill>
              </a:rPr>
              <a:t>“</a:t>
            </a:r>
            <a:r>
              <a:rPr lang="en-US" sz="2800" i="1" kern="0" dirty="0" err="1">
                <a:solidFill>
                  <a:prstClr val="black"/>
                </a:solidFill>
              </a:rPr>
              <a:t>tìm</a:t>
            </a:r>
            <a:r>
              <a:rPr lang="en-US" sz="2800" i="1" kern="0" dirty="0">
                <a:solidFill>
                  <a:prstClr val="black"/>
                </a:solidFill>
              </a:rPr>
              <a:t> </a:t>
            </a:r>
            <a:r>
              <a:rPr lang="en-US" sz="2800" i="1" kern="0" dirty="0" err="1">
                <a:solidFill>
                  <a:prstClr val="black"/>
                </a:solidFill>
              </a:rPr>
              <a:t>ra</a:t>
            </a:r>
            <a:r>
              <a:rPr lang="en-US" sz="2800" i="1" kern="0" dirty="0">
                <a:solidFill>
                  <a:prstClr val="black"/>
                </a:solidFill>
              </a:rPr>
              <a:t> </a:t>
            </a:r>
            <a:r>
              <a:rPr lang="en-US" sz="2800" i="1" kern="0" dirty="0" err="1">
                <a:solidFill>
                  <a:prstClr val="black"/>
                </a:solidFill>
              </a:rPr>
              <a:t>tận</a:t>
            </a:r>
            <a:r>
              <a:rPr lang="en-US" sz="2800" i="1" kern="0" dirty="0">
                <a:solidFill>
                  <a:prstClr val="black"/>
                </a:solidFill>
              </a:rPr>
              <a:t> </a:t>
            </a:r>
            <a:r>
              <a:rPr lang="en-US" sz="2800" i="1" kern="0" dirty="0" err="1">
                <a:solidFill>
                  <a:prstClr val="black"/>
                </a:solidFill>
              </a:rPr>
              <a:t>bể</a:t>
            </a:r>
            <a:r>
              <a:rPr lang="en-US" sz="2800" i="1" kern="0" dirty="0">
                <a:solidFill>
                  <a:prstClr val="black"/>
                </a:solidFill>
              </a:rPr>
              <a:t>” </a:t>
            </a:r>
            <a:r>
              <a:rPr lang="en-US" sz="2800" kern="0" dirty="0" err="1">
                <a:solidFill>
                  <a:prstClr val="black"/>
                </a:solidFill>
              </a:rPr>
              <a:t>của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sóng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cũng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chính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là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quá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trình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tự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khám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phá</a:t>
            </a:r>
            <a:r>
              <a:rPr lang="en-US" sz="2800" kern="0" dirty="0">
                <a:solidFill>
                  <a:prstClr val="black"/>
                </a:solidFill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</a:rPr>
              <a:t>tự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nhận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thức</a:t>
            </a:r>
            <a:r>
              <a:rPr lang="en-US" sz="2800" kern="0" dirty="0">
                <a:solidFill>
                  <a:prstClr val="black"/>
                </a:solidFill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</a:rPr>
              <a:t>chính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bản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thân</a:t>
            </a:r>
            <a:r>
              <a:rPr lang="en-US" sz="2800" kern="0" dirty="0">
                <a:solidFill>
                  <a:prstClr val="black"/>
                </a:solidFill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</a:rPr>
              <a:t>khát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khao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sự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đồng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cảm</a:t>
            </a:r>
            <a:r>
              <a:rPr lang="en-US" sz="2800" kern="0" dirty="0">
                <a:solidFill>
                  <a:prstClr val="black"/>
                </a:solidFill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</a:rPr>
              <a:t>đồng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điệu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trong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tình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yêu</a:t>
            </a:r>
            <a:r>
              <a:rPr lang="en-US" sz="2800" kern="0" dirty="0">
                <a:solidFill>
                  <a:prstClr val="black"/>
                </a:solidFill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1. </a:t>
            </a:r>
            <a:r>
              <a:rPr lang="en-US" sz="3200" b="1" dirty="0" err="1">
                <a:solidFill>
                  <a:srgbClr val="1F497D"/>
                </a:solidFill>
              </a:rPr>
              <a:t>Tác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742841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3200" b="1" i="1" dirty="0" err="1">
                <a:solidFill>
                  <a:srgbClr val="F79646">
                    <a:lumMod val="50000"/>
                  </a:srgbClr>
                </a:solidFill>
              </a:rPr>
              <a:t>Cuộc</a:t>
            </a:r>
            <a:r>
              <a:rPr lang="en-US" sz="32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i="1" dirty="0" err="1">
                <a:solidFill>
                  <a:srgbClr val="F79646">
                    <a:lumMod val="50000"/>
                  </a:srgbClr>
                </a:solidFill>
              </a:rPr>
              <a:t>đời</a:t>
            </a:r>
            <a:endParaRPr lang="en-US" sz="32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20" y="2438014"/>
            <a:ext cx="7796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Xuân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Quỳnh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(1942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- 1988)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Nguyễn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Thị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Xuân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Quỳnh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prstClr val="black"/>
                </a:solidFill>
              </a:rPr>
              <a:t>Quê</a:t>
            </a:r>
            <a:r>
              <a:rPr lang="en-US" sz="2800" b="1" i="1" dirty="0">
                <a:solidFill>
                  <a:prstClr val="black"/>
                </a:solidFill>
              </a:rPr>
              <a:t>: </a:t>
            </a:r>
            <a:r>
              <a:rPr lang="en-US" sz="2800" dirty="0">
                <a:solidFill>
                  <a:prstClr val="black"/>
                </a:solidFill>
              </a:rPr>
              <a:t>La </a:t>
            </a:r>
            <a:r>
              <a:rPr lang="en-US" sz="2800" dirty="0" err="1">
                <a:solidFill>
                  <a:prstClr val="black"/>
                </a:solidFill>
              </a:rPr>
              <a:t>Khê</a:t>
            </a:r>
            <a:r>
              <a:rPr lang="en-US" sz="2800" dirty="0">
                <a:solidFill>
                  <a:prstClr val="black"/>
                </a:solidFill>
              </a:rPr>
              <a:t> - </a:t>
            </a:r>
            <a:r>
              <a:rPr lang="en-US" sz="2800" dirty="0" err="1">
                <a:solidFill>
                  <a:prstClr val="black"/>
                </a:solidFill>
              </a:rPr>
              <a:t>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Đông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prstClr val="black"/>
                </a:solidFill>
              </a:rPr>
              <a:t>Gia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đình</a:t>
            </a:r>
            <a:r>
              <a:rPr lang="en-US" sz="2800" b="1" i="1" dirty="0">
                <a:solidFill>
                  <a:prstClr val="black"/>
                </a:solidFill>
              </a:rPr>
              <a:t>: </a:t>
            </a:r>
            <a:r>
              <a:rPr lang="en-US" sz="2800" dirty="0" err="1">
                <a:solidFill>
                  <a:prstClr val="black"/>
                </a:solidFill>
              </a:rPr>
              <a:t>gia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chức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mô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nhỏ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sống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nội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bài thơ hay nhất của nhà thơ Xuân Quỳnh - Thic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0" y="2328197"/>
            <a:ext cx="3342289" cy="41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2. </a:t>
            </a:r>
            <a:r>
              <a:rPr lang="en-US" sz="3200" b="1" i="1" kern="0" dirty="0" err="1">
                <a:solidFill>
                  <a:srgbClr val="3333FF"/>
                </a:solidFill>
              </a:rPr>
              <a:t>Hai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đầu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2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9254" y="2050154"/>
            <a:ext cx="6096000" cy="38928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Ôi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con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ngày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xưa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ngày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sau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thế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Nỗi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khát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vọng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Bồi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hồi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ngực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trẻ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</a:b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3250" name="Picture 2" descr="Biển số xe 68 là của tỉnh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29" y="2018623"/>
            <a:ext cx="4900294" cy="310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8001" y="428264"/>
            <a:ext cx="6223876" cy="24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Quy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luật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của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Sóng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: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ngày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xưa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,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ngày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sau</a:t>
            </a:r>
            <a:r>
              <a:rPr kumimoji="0" lang="en-US" sz="2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-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vẫn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thế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  <a:endParaRPr lang="en-US" sz="2600" kern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lang="en-US" sz="2600" b="1" i="1" kern="0" dirty="0" err="1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ự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trường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tồn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của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sóng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trước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thời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gian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: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vẫn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dạt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dào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,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sôi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nổi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.</a:t>
            </a:r>
            <a:endParaRPr kumimoji="0" lang="en-US" sz="26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  <p:pic>
        <p:nvPicPr>
          <p:cNvPr id="55298" name="Picture 2" descr="Chùm thơ ngắn hay về biển, giàu cảm xúc nhất - Góc B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88" y="412498"/>
            <a:ext cx="4997668" cy="30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75599" y="3203895"/>
            <a:ext cx="610123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b="1" i="1" kern="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Quy</a:t>
            </a:r>
            <a:r>
              <a:rPr lang="en-US" sz="2600" b="1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luật</a:t>
            </a:r>
            <a:r>
              <a:rPr lang="en-US" sz="2600" b="1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của</a:t>
            </a:r>
            <a:r>
              <a:rPr lang="en-US" sz="2600" b="1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tình</a:t>
            </a:r>
            <a:r>
              <a:rPr lang="en-US" sz="2600" b="1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cảm</a:t>
            </a:r>
            <a:r>
              <a:rPr lang="en-US" sz="2600" b="1" i="1" kern="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“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Khát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vọng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tình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yêu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-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bồi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hồi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trong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ngực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trẻ</a:t>
            </a:r>
            <a:r>
              <a:rPr lang="en-US" sz="26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”.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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Tình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yêu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là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khát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vọng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lớn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lao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,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vĩnh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hằng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của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tuổi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trẻ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và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nhân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2600" b="1" i="1" kern="0" dirty="0" err="1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loại</a:t>
            </a:r>
            <a:r>
              <a:rPr lang="en-US" sz="2600" b="1" i="1" kern="0" dirty="0">
                <a:solidFill>
                  <a:srgbClr val="C0504D">
                    <a:lumMod val="50000"/>
                  </a:srgbClr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55300" name="Picture 4" descr="Top 5 con đường dưới biển siêu ấn tượng ở Việt Nam - Du Lịch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8" y="3504792"/>
            <a:ext cx="5152144" cy="29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hùm thơ ngắn hay về biển, giàu cảm xúc nhất - Góc Bá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1" y="459477"/>
            <a:ext cx="4997668" cy="30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Top 5 con đường dưới biển siêu ấn tượng ở Việt Nam - Du Lịch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9" y="459477"/>
            <a:ext cx="4773779" cy="30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1321" y="4023785"/>
            <a:ext cx="11113268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Quỳnh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đã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liên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hệ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tuổi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trẻ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đại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dương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Cũng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như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con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đã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mãi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đến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Đó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luật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muôn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2. </a:t>
            </a:r>
            <a:r>
              <a:rPr lang="en-US" sz="3200" b="1" i="1" kern="0" dirty="0" err="1">
                <a:solidFill>
                  <a:srgbClr val="3333FF"/>
                </a:solidFill>
              </a:rPr>
              <a:t>Hai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thơ</a:t>
            </a:r>
            <a:r>
              <a:rPr lang="en-US" sz="3200" b="1" i="1" kern="0" dirty="0">
                <a:solidFill>
                  <a:srgbClr val="3333FF"/>
                </a:solidFill>
              </a:rPr>
              <a:t> </a:t>
            </a:r>
            <a:r>
              <a:rPr lang="en-US" sz="3200" b="1" i="1" kern="0" dirty="0" err="1">
                <a:solidFill>
                  <a:srgbClr val="3333FF"/>
                </a:solidFill>
              </a:rPr>
              <a:t>đầu</a:t>
            </a:r>
            <a:endParaRPr lang="en-US" sz="3200" b="1" i="1" kern="0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603" y="1315579"/>
            <a:ext cx="3517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Tiểu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kết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1,2: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53250" name="Picture 2" descr="Biển số xe 68 là của tỉnh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50" y="2236848"/>
            <a:ext cx="4900294" cy="310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95524" y="2284146"/>
            <a:ext cx="62521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Những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cung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bậc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tình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yêu</a:t>
            </a:r>
            <a:endParaRPr lang="en-US" sz="2800" i="1" kern="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Tình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yêu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là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nỗi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niềm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khát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khao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muôn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thuở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luôn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vươn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tới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cái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lớn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lao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và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hoàn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thiện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nhất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Nghệ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thuật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đối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nhân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hóa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ẩn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dụ</a:t>
            </a:r>
            <a:r>
              <a:rPr lang="en-US" sz="2800" i="1" kern="0" dirty="0">
                <a:solidFill>
                  <a:srgbClr val="000000"/>
                </a:solidFill>
                <a:sym typeface="Wingdings" panose="05000000000000000000" pitchFamily="2" charset="2"/>
              </a:rPr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3.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3, 4: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7462" y="1061811"/>
            <a:ext cx="6096000" cy="6294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Trước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trùng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, </a:t>
            </a: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endParaRPr lang="en-US" sz="2600" b="1" i="1" dirty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biển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lớn</a:t>
            </a:r>
            <a:endParaRPr lang="en-US" sz="2600" b="1" i="1" dirty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lên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600" b="1" i="1" dirty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đâu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không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biết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nữa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Khi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ta </a:t>
            </a:r>
            <a:r>
              <a:rPr lang="en-US" sz="2600" b="1" i="1" dirty="0" err="1">
                <a:solidFill>
                  <a:srgbClr val="002060"/>
                </a:solidFill>
              </a:rPr>
              <a:t>yêu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nhau</a:t>
            </a: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b="1" i="1" dirty="0">
              <a:solidFill>
                <a:srgbClr val="00206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600" b="1" i="1" dirty="0">
              <a:solidFill>
                <a:srgbClr val="002060"/>
              </a:solidFill>
            </a:endParaRPr>
          </a:p>
        </p:txBody>
      </p:sp>
      <p:pic>
        <p:nvPicPr>
          <p:cNvPr id="56322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797278"/>
            <a:ext cx="4703379" cy="323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3.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3, 4: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4777" y="1177694"/>
            <a:ext cx="6096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Trước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trùng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, </a:t>
            </a: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endParaRPr lang="en-US" sz="2600" b="1" i="1" dirty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biển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lớn</a:t>
            </a:r>
            <a:endParaRPr lang="en-US" sz="2600" b="1" i="1" dirty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lên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9394" name="Picture 2" descr="Những bãi biển màu mè nhất thế giới mà bạn sẽ không tin có thật ngoài đời,  xem xong mới thấy thiên nhiên “vi diệu” thế nà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9" y="762296"/>
            <a:ext cx="4340772" cy="54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3854222"/>
            <a:ext cx="682121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marR="0" lvl="0" indent="-3429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Điệp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“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hỏi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</a:t>
            </a:r>
            <a:r>
              <a:rPr kumimoji="0" lang="en-US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nơi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nào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lên</a:t>
            </a:r>
            <a:r>
              <a:rPr kumimoji="0" lang="en-US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?”</a:t>
            </a:r>
          </a:p>
          <a:p>
            <a:pPr marL="342900" marR="0" lvl="0" indent="-3429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lang="en-US" sz="2600" kern="0" dirty="0">
                <a:solidFill>
                  <a:srgbClr val="000000"/>
                </a:solidFill>
              </a:rPr>
              <a:t> Q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uay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lòng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cầu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hiểu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phân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tích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phá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lang="en-US" sz="2600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3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3.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3, 4: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4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218" y="1236565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đầu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từ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đâu</a:t>
            </a:r>
            <a:r>
              <a:rPr lang="en-US" sz="2600" b="1" i="1" dirty="0">
                <a:solidFill>
                  <a:srgbClr val="002060"/>
                </a:solidFill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không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biết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nữa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 err="1">
                <a:solidFill>
                  <a:srgbClr val="002060"/>
                </a:solidFill>
              </a:rPr>
              <a:t>Khi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ta </a:t>
            </a:r>
            <a:r>
              <a:rPr lang="en-US" sz="2600" b="1" i="1" dirty="0" err="1">
                <a:solidFill>
                  <a:srgbClr val="002060"/>
                </a:solidFill>
              </a:rPr>
              <a:t>yêu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nhau</a:t>
            </a: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b="1" i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6400" y="3933376"/>
            <a:ext cx="1144926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kumimoji="0" lang="en-US" sz="2600" b="0" i="1" u="none" strike="noStrike" kern="0" cap="none" spc="0" normalizeH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1" i="1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2" y="1127827"/>
            <a:ext cx="3662839" cy="251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227" y="114031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prstClr val="black"/>
                </a:solidFill>
              </a:rPr>
              <a:t>Liên hệ:</a:t>
            </a:r>
            <a:endParaRPr lang="en-US" sz="28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455" y="377222"/>
            <a:ext cx="52405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CC3300"/>
                </a:solidFill>
              </a:rPr>
              <a:t>   “</a:t>
            </a:r>
            <a:r>
              <a:rPr lang="en-US" sz="2600" b="1" i="1" dirty="0" err="1">
                <a:solidFill>
                  <a:srgbClr val="CC3300"/>
                </a:solidFill>
              </a:rPr>
              <a:t>Làm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sao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cắt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nghĩa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được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tình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yêu</a:t>
            </a:r>
            <a:endParaRPr lang="en-US" sz="2600" b="1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CC3300"/>
                </a:solidFill>
              </a:rPr>
              <a:t>    </a:t>
            </a:r>
            <a:r>
              <a:rPr lang="en-US" sz="2600" b="1" i="1" dirty="0" err="1">
                <a:solidFill>
                  <a:srgbClr val="CC3300"/>
                </a:solidFill>
              </a:rPr>
              <a:t>Có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khó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gì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đâu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một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buổi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chiều</a:t>
            </a:r>
            <a:endParaRPr lang="en-US" sz="2600" b="1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CC3300"/>
                </a:solidFill>
              </a:rPr>
              <a:t>    </a:t>
            </a:r>
            <a:r>
              <a:rPr lang="en-US" sz="2600" b="1" i="1" dirty="0" err="1">
                <a:solidFill>
                  <a:srgbClr val="CC3300"/>
                </a:solidFill>
              </a:rPr>
              <a:t>Nó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chiếm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hồn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ta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bằng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nắng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nhạt</a:t>
            </a:r>
            <a:endParaRPr lang="en-US" sz="2600" b="1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CC3300"/>
                </a:solidFill>
              </a:rPr>
              <a:t>    </a:t>
            </a:r>
            <a:r>
              <a:rPr lang="en-US" sz="2600" b="1" i="1" dirty="0" err="1">
                <a:solidFill>
                  <a:srgbClr val="CC3300"/>
                </a:solidFill>
              </a:rPr>
              <a:t>Bằng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hương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nhè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nhẹ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gió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hiu</a:t>
            </a:r>
            <a:r>
              <a:rPr lang="en-US" sz="2600" b="1" i="1" dirty="0">
                <a:solidFill>
                  <a:srgbClr val="CC3300"/>
                </a:solidFill>
              </a:rPr>
              <a:t> </a:t>
            </a:r>
            <a:r>
              <a:rPr lang="en-US" sz="2600" b="1" i="1" dirty="0" err="1">
                <a:solidFill>
                  <a:srgbClr val="CC3300"/>
                </a:solidFill>
              </a:rPr>
              <a:t>hiu</a:t>
            </a:r>
            <a:r>
              <a:rPr lang="en-US" sz="2600" b="1" i="1" dirty="0">
                <a:solidFill>
                  <a:srgbClr val="CC3300"/>
                </a:solidFill>
              </a:rPr>
              <a:t>”</a:t>
            </a:r>
            <a:endParaRPr lang="en-US" sz="2600" b="1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CC3300"/>
                </a:solidFill>
              </a:rPr>
              <a:t>                                     (Xuân Diệu)</a:t>
            </a:r>
            <a:endParaRPr lang="en-US" sz="2600" b="1" dirty="0">
              <a:solidFill>
                <a:srgbClr val="CC3300"/>
              </a:solidFill>
            </a:endParaRPr>
          </a:p>
          <a:p>
            <a:pPr>
              <a:lnSpc>
                <a:spcPct val="150000"/>
              </a:lnSpc>
            </a:pPr>
            <a:endParaRPr lang="en-US" sz="26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296" y="3400059"/>
            <a:ext cx="512351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002060"/>
                </a:solidFill>
              </a:rPr>
              <a:t>   “</a:t>
            </a:r>
            <a:r>
              <a:rPr lang="en-US" sz="2600" b="1" i="1" dirty="0" err="1">
                <a:solidFill>
                  <a:srgbClr val="002060"/>
                </a:solidFill>
              </a:rPr>
              <a:t>Xin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hãy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làm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thinh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chớ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nói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nhiều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002060"/>
                </a:solidFill>
              </a:rPr>
              <a:t>    </a:t>
            </a:r>
            <a:r>
              <a:rPr lang="en-US" sz="2600" b="1" i="1" dirty="0" err="1">
                <a:solidFill>
                  <a:srgbClr val="002060"/>
                </a:solidFill>
              </a:rPr>
              <a:t>Để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nghe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dưới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đáy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nước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hồ</a:t>
            </a:r>
            <a:r>
              <a:rPr lang="en-US" sz="2600" b="1" i="1" dirty="0">
                <a:solidFill>
                  <a:srgbClr val="002060"/>
                </a:solidFill>
              </a:rPr>
              <a:t> reo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002060"/>
                </a:solidFill>
              </a:rPr>
              <a:t>    </a:t>
            </a:r>
            <a:r>
              <a:rPr lang="en-US" sz="2600" b="1" i="1" dirty="0" err="1">
                <a:solidFill>
                  <a:srgbClr val="002060"/>
                </a:solidFill>
              </a:rPr>
              <a:t>Để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nghe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tơ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liễu</a:t>
            </a:r>
            <a:r>
              <a:rPr lang="en-US" sz="2600" b="1" i="1" dirty="0">
                <a:solidFill>
                  <a:srgbClr val="002060"/>
                </a:solidFill>
              </a:rPr>
              <a:t> run </a:t>
            </a:r>
            <a:r>
              <a:rPr lang="en-US" sz="2600" b="1" i="1" dirty="0" err="1">
                <a:solidFill>
                  <a:srgbClr val="002060"/>
                </a:solidFill>
              </a:rPr>
              <a:t>trong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gió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002060"/>
                </a:solidFill>
              </a:rPr>
              <a:t>    </a:t>
            </a:r>
            <a:r>
              <a:rPr lang="en-US" sz="2600" b="1" i="1" dirty="0" err="1">
                <a:solidFill>
                  <a:srgbClr val="002060"/>
                </a:solidFill>
              </a:rPr>
              <a:t>Và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để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nghe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trời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giải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yêu</a:t>
            </a:r>
            <a:r>
              <a:rPr lang="en-US" sz="2600" b="1" i="1" dirty="0">
                <a:solidFill>
                  <a:srgbClr val="002060"/>
                </a:solidFill>
              </a:rPr>
              <a:t>”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2060"/>
                </a:solidFill>
              </a:rPr>
              <a:t>                                  (Hàn Mặc Tử)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2" descr="Bài thơ: Biển - Xuân Diệu | Thơ Hiện Đại | Tạp chí Tao Đà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41" y="3731124"/>
            <a:ext cx="4256698" cy="252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3.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3, 4: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603" y="1031791"/>
            <a:ext cx="3517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Tiểu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kết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32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3200" b="1" i="1" kern="0" dirty="0">
                <a:solidFill>
                  <a:srgbClr val="1F497D">
                    <a:lumMod val="50000"/>
                  </a:srgbClr>
                </a:solidFill>
              </a:rPr>
              <a:t> 3,4: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125" y="2041630"/>
            <a:ext cx="6422701" cy="368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i="1" dirty="0">
                <a:solidFill>
                  <a:prstClr val="black"/>
                </a:solidFill>
              </a:rPr>
              <a:t>Nguồn gốc của sóng cũng như nguồn gốc của tình yêu đều lạ lùng, bí ẩn và kì diệu.</a:t>
            </a:r>
            <a:endParaRPr lang="en-US" sz="2800" i="1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i="1" dirty="0">
                <a:solidFill>
                  <a:prstClr val="black"/>
                </a:solidFill>
              </a:rPr>
              <a:t>Nghệ thuật : câu hỏi tu từ, câu móc xích liên hoàn, câu phủ định, lặp cụm từ.</a:t>
            </a:r>
            <a:endParaRPr lang="en-US" sz="2800" i="1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8" name="Picture 2" descr="Những bãi biển màu mè nhất thế giới mà bạn sẽ không tin có thật ngoài đời,  xem xong mới thấy thiên nhiên “vi diệu” thế nà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9" y="762296"/>
            <a:ext cx="4340772" cy="54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5057" y="65907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dưới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sâu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nước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Ôi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nhớ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bờ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đêm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ngủ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nhớ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anh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còn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thức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Dẫu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xuôi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bắc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Dẫu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ngược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nam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cũng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nghĩ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Hướng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anh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-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Ở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ngoài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kia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đại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dương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ngàn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Con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chẳng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tới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bờ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br>
              <a:rPr lang="en-US" sz="2400" b="1" i="1" dirty="0">
                <a:solidFill>
                  <a:srgbClr val="002060"/>
                </a:solidFill>
                <a:latin typeface="+mj-lt"/>
              </a:rPr>
            </a:b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Dù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muôn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vời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trở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60418" name="Picture 2" descr="Tour khám phá Bắc Đảo – Làng Chài Rạch Vẹm – Thanh Bình Tour – Phú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1" y="659071"/>
            <a:ext cx="4150679" cy="5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1. </a:t>
            </a:r>
            <a:r>
              <a:rPr lang="en-US" sz="3200" b="1" dirty="0" err="1">
                <a:solidFill>
                  <a:srgbClr val="1F497D"/>
                </a:solidFill>
              </a:rPr>
              <a:t>Tác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a)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Cuộc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đời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 descr="X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447" y="2437503"/>
            <a:ext cx="3314112" cy="36795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9147" y="2434140"/>
            <a:ext cx="7728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Xuân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Quỳnh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từng</a:t>
            </a:r>
            <a:r>
              <a:rPr lang="vi-VN" sz="2800" dirty="0">
                <a:solidFill>
                  <a:prstClr val="black"/>
                </a:solidFill>
              </a:rPr>
              <a:t> làm diễn viên múa trong Đoàn Văn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công nhân dân </a:t>
            </a: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vi-VN" sz="2800" dirty="0">
                <a:solidFill>
                  <a:prstClr val="black"/>
                </a:solidFill>
              </a:rPr>
              <a:t>rung ương. 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1</a:t>
            </a:r>
            <a:r>
              <a:rPr lang="vi-VN" sz="2800" dirty="0">
                <a:solidFill>
                  <a:prstClr val="black"/>
                </a:solidFill>
              </a:rPr>
              <a:t>963 làm báo, làm biên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tập</a:t>
            </a:r>
            <a:r>
              <a:rPr lang="vi-VN" sz="2800" dirty="0">
                <a:solidFill>
                  <a:prstClr val="black"/>
                </a:solidFill>
              </a:rPr>
              <a:t>, được bầu vào B</a:t>
            </a:r>
            <a:r>
              <a:rPr lang="en-US" sz="2800" dirty="0">
                <a:solidFill>
                  <a:prstClr val="black"/>
                </a:solidFill>
              </a:rPr>
              <a:t>CH </a:t>
            </a:r>
            <a:r>
              <a:rPr lang="vi-VN" sz="2800" dirty="0">
                <a:solidFill>
                  <a:prstClr val="black"/>
                </a:solidFill>
              </a:rPr>
              <a:t>Hội Nhà văn Việt Nam.</a:t>
            </a:r>
            <a:endParaRPr lang="en-US" sz="2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4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5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6019" y="1323053"/>
            <a:ext cx="728025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Nỗi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nhớ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yêu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: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Bao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trùm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cả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không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gian</a:t>
            </a:r>
            <a:r>
              <a:rPr lang="fr-FR" sz="2600" b="1" i="1" kern="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sóng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dưới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sâu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sóng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trên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mặt</a:t>
            </a:r>
            <a:r>
              <a:rPr lang="fr-FR" sz="2600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nước</a:t>
            </a:r>
            <a:r>
              <a:rPr lang="en-US" sz="2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fr-FR" sz="26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Thao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thức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mọi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thời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gian</a:t>
            </a:r>
            <a:r>
              <a:rPr lang="fr-FR" sz="2600" b="1" i="1" kern="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600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“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ngày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đêm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không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ngủ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được</a:t>
            </a:r>
            <a:r>
              <a:rPr lang="en-US" sz="2600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”</a:t>
            </a: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Phép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đối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giọng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thơ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dào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dạt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náo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nức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mãnh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liệt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diễn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tả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nỗi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da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diết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không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thể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nào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nguôi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cứ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cuồn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cuộn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dào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dạt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sóng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biển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triền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miên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1442" name="Picture 2" descr="Diễn Ðàn Thế Kỷ: Võ Kỳ Điền: CHUYỆN KỂ TRÊN BIỂN Đ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94" y="4274388"/>
            <a:ext cx="3816006" cy="231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29" y="1695403"/>
            <a:ext cx="3816006" cy="231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5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Nỗi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nhớ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1442" name="Picture 2" descr="Diễn Ðàn Thế Kỷ: Võ Kỳ Điền: CHUYỆN KỂ TRÊN BIỂN Đ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94" y="4274388"/>
            <a:ext cx="3816006" cy="231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29" y="1695403"/>
            <a:ext cx="3816006" cy="231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3335" y="1803595"/>
            <a:ext cx="744482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Sóng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bờ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mãnh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liệt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tha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thiết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còn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em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đắm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say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hơn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bội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phần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  <a:r>
              <a:rPr lang="en-US" sz="2600" kern="0" dirty="0"/>
              <a:t> </a:t>
            </a:r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600" kern="0" dirty="0"/>
              <a:t>		“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Lòng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em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nhớ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đến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anh</a:t>
            </a:r>
            <a:endParaRPr lang="en-US" sz="2600" kern="0" dirty="0"/>
          </a:p>
          <a:p>
            <a:pPr marR="0" lvl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		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Cả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trong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mơ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còn</a:t>
            </a:r>
            <a:r>
              <a:rPr kumimoji="0" lang="fr-FR" sz="2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thức</a:t>
            </a:r>
            <a:r>
              <a:rPr lang="en-US" sz="2600" kern="0" dirty="0">
                <a:solidFill>
                  <a:prstClr val="black"/>
                </a:solidFill>
              </a:rPr>
              <a:t>”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Cách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nói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cường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điệu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nhưng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hợp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lí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: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nhằm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tô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đậm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nỗi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nhớ</a:t>
            </a:r>
            <a:r>
              <a:rPr lang="fr-FR" sz="2600" kern="0" dirty="0"/>
              <a:t>.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lang="fr-FR" sz="2600" kern="0" dirty="0"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Phép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lặp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từ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,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lặp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cú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pháp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: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Bày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tỏ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tình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yêu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một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cách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chân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thành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tha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thiết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mà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mạnh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dạn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,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mãnh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fr-FR" sz="2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liệt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6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chung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thủy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474" y="1841143"/>
            <a:ext cx="6096000" cy="3621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02060"/>
                </a:solidFill>
              </a:rPr>
              <a:t>Dẫu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xuôi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bắc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Dẫu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ngược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nam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Nơi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em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cũng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nghĩ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Hướng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về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anh</a:t>
            </a:r>
            <a:r>
              <a:rPr lang="en-US" sz="2600" b="1" i="1" dirty="0">
                <a:solidFill>
                  <a:srgbClr val="002060"/>
                </a:solidFill>
              </a:rPr>
              <a:t> - </a:t>
            </a:r>
            <a:r>
              <a:rPr lang="en-US" sz="2600" b="1" i="1" dirty="0" err="1">
                <a:solidFill>
                  <a:srgbClr val="002060"/>
                </a:solidFill>
              </a:rPr>
              <a:t>một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phương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>
                <a:solidFill>
                  <a:srgbClr val="002060"/>
                </a:solidFill>
              </a:rPr>
              <a:t/>
            </a:r>
            <a:br>
              <a:rPr lang="en-US" sz="2600" b="1" i="1" dirty="0">
                <a:solidFill>
                  <a:srgbClr val="002060"/>
                </a:solidFill>
              </a:rPr>
            </a:br>
            <a:endParaRPr lang="en-US" sz="2600" dirty="0"/>
          </a:p>
        </p:txBody>
      </p:sp>
      <p:sp>
        <p:nvSpPr>
          <p:cNvPr id="3" name="Right Brace 2"/>
          <p:cNvSpPr/>
          <p:nvPr/>
        </p:nvSpPr>
        <p:spPr>
          <a:xfrm>
            <a:off x="4997668" y="2112575"/>
            <a:ext cx="157656" cy="75674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3940" y="3478957"/>
            <a:ext cx="157656" cy="756745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34141" y="2260491"/>
            <a:ext cx="447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323477" y="3611107"/>
            <a:ext cx="447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15162" y="4633855"/>
            <a:ext cx="11480800" cy="18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nói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khẳng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định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xuôi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bắc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vẫn</a:t>
            </a:r>
            <a:r>
              <a:rPr kumimoji="0" lang="fr-FR" sz="2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Hướng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anh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-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một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→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Lời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thề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thủy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chung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tuyệt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trong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yêu</a:t>
            </a:r>
            <a:r>
              <a:rPr lang="fr-FR" sz="2600" b="1" i="1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kumimoji="0" lang="fr-FR" sz="2600" b="1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5538" name="Picture 2" descr="NHỮNG LỢI ÍCH KHI ĐI DU LỊCH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44" y="559594"/>
            <a:ext cx="2998132" cy="389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" grpId="0"/>
      <p:bldP spid="3" grpId="0" animBg="1"/>
      <p:bldP spid="11" grpId="0" animBg="1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6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6019" y="1238792"/>
            <a:ext cx="728025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chung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thủy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trong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tình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yêu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: </a:t>
            </a:r>
            <a:endParaRPr lang="en-US" sz="2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5538" name="Picture 2" descr="NHỮNG LỢI ÍCH KHI ĐI DU LỊCH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44" y="559594"/>
            <a:ext cx="2998132" cy="389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1872" y="2030324"/>
            <a:ext cx="77531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fr-FR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Các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điệp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ngữ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xuôi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dẫu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ngược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 +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điệp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 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phương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các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cũng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nghĩ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hướng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anh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Khẳng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định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niềm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tin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đợi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chờ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c.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7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Bến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bờ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hạnh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phúc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7250" y="1950466"/>
            <a:ext cx="6096000" cy="2421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00" b="1" i="1" dirty="0">
                <a:solidFill>
                  <a:srgbClr val="002060"/>
                </a:solidFill>
              </a:rPr>
              <a:t>Ở </a:t>
            </a:r>
            <a:r>
              <a:rPr lang="en-US" sz="2600" b="1" i="1" dirty="0" err="1">
                <a:solidFill>
                  <a:srgbClr val="002060"/>
                </a:solidFill>
              </a:rPr>
              <a:t>ngoài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kia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đại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dương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Trăm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ngàn</a:t>
            </a:r>
            <a:r>
              <a:rPr lang="en-US" sz="2600" b="1" i="1" dirty="0">
                <a:solidFill>
                  <a:srgbClr val="002060"/>
                </a:solidFill>
              </a:rPr>
              <a:t> con </a:t>
            </a:r>
            <a:r>
              <a:rPr lang="en-US" sz="2600" b="1" i="1" dirty="0" err="1">
                <a:solidFill>
                  <a:srgbClr val="002060"/>
                </a:solidFill>
              </a:rPr>
              <a:t>sóng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đó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>
                <a:solidFill>
                  <a:srgbClr val="002060"/>
                </a:solidFill>
              </a:rPr>
              <a:t>Con </a:t>
            </a:r>
            <a:r>
              <a:rPr lang="en-US" sz="2600" b="1" i="1" dirty="0" err="1">
                <a:solidFill>
                  <a:srgbClr val="002060"/>
                </a:solidFill>
              </a:rPr>
              <a:t>nào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chẳng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tới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bờ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br>
              <a:rPr lang="en-US" sz="2600" b="1" i="1" dirty="0">
                <a:solidFill>
                  <a:srgbClr val="002060"/>
                </a:solidFill>
              </a:rPr>
            </a:br>
            <a:r>
              <a:rPr lang="en-US" sz="2600" b="1" i="1" dirty="0" err="1">
                <a:solidFill>
                  <a:srgbClr val="002060"/>
                </a:solidFill>
              </a:rPr>
              <a:t>Dù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muôn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vời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cách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</a:rPr>
              <a:t>trở</a:t>
            </a:r>
            <a:r>
              <a:rPr lang="en-US" sz="2600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68114" y="2364821"/>
            <a:ext cx="5892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Con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sóng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khao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khát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đến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bờ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Tình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yêu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tìm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đến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hạnh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phúc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076497" y="2380587"/>
            <a:ext cx="520262" cy="16927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2" name="Picture 2" descr="TOP 7 BIỂN GẦN HÀ NỘI CỰC ĐẸP CHO CHUYẾN DU LỊCH NGẮN NGÀY - KYIV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12" y="4556235"/>
            <a:ext cx="4515549" cy="23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Mơ thấy sóng biển đánh con gì? Con số may m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2" y="4556235"/>
            <a:ext cx="4762500" cy="23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51" y="778033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c.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7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6019" y="1274731"/>
            <a:ext cx="7280257" cy="6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Bến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bờ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hạnh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fr-FR" sz="2600" b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phúc</a:t>
            </a:r>
            <a:r>
              <a:rPr lang="fr-FR" sz="26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  <a:endParaRPr lang="en-US" sz="2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6562" name="Picture 2" descr="TOP 7 BIỂN GẦN HÀ NỘI CỰC ĐẸP CHO CHUYẾN DU LỊCH NGẮN NGÀY - KYIV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12" y="4556235"/>
            <a:ext cx="4515549" cy="23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Mơ thấy sóng biển đánh con gì? Con số may m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2" y="4556235"/>
            <a:ext cx="4762500" cy="23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8056" y="1899939"/>
            <a:ext cx="115349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Con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bờ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là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vượt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lao,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thử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thách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bến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bờ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phúc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Quỳnh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luôn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6" y="974821"/>
            <a:ext cx="701392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700" b="1" i="1" u="sng" dirty="0" err="1">
                <a:solidFill>
                  <a:prstClr val="black"/>
                </a:solidFill>
              </a:rPr>
              <a:t>Tiểu</a:t>
            </a:r>
            <a:r>
              <a:rPr lang="en-US" sz="2700" b="1" i="1" u="sng" dirty="0">
                <a:solidFill>
                  <a:prstClr val="black"/>
                </a:solidFill>
              </a:rPr>
              <a:t> </a:t>
            </a:r>
            <a:r>
              <a:rPr lang="en-US" sz="2700" b="1" i="1" u="sng" dirty="0" err="1">
                <a:solidFill>
                  <a:prstClr val="black"/>
                </a:solidFill>
              </a:rPr>
              <a:t>kết</a:t>
            </a:r>
            <a:r>
              <a:rPr lang="vi-VN" sz="2700" b="1" i="1" u="sng" dirty="0">
                <a:solidFill>
                  <a:prstClr val="black"/>
                </a:solidFill>
              </a:rPr>
              <a:t> (khổ 5,</a:t>
            </a:r>
            <a:r>
              <a:rPr lang="en-US" sz="2700" b="1" i="1" u="sng" dirty="0">
                <a:solidFill>
                  <a:prstClr val="black"/>
                </a:solidFill>
              </a:rPr>
              <a:t> </a:t>
            </a:r>
            <a:r>
              <a:rPr lang="vi-VN" sz="2700" b="1" i="1" u="sng" dirty="0">
                <a:solidFill>
                  <a:prstClr val="black"/>
                </a:solidFill>
              </a:rPr>
              <a:t>6,</a:t>
            </a:r>
            <a:r>
              <a:rPr lang="en-US" sz="2700" b="1" i="1" u="sng" dirty="0">
                <a:solidFill>
                  <a:prstClr val="black"/>
                </a:solidFill>
              </a:rPr>
              <a:t> </a:t>
            </a:r>
            <a:r>
              <a:rPr lang="vi-VN" sz="2700" b="1" i="1" u="sng" dirty="0">
                <a:solidFill>
                  <a:prstClr val="black"/>
                </a:solidFill>
              </a:rPr>
              <a:t>7):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700" dirty="0">
                <a:solidFill>
                  <a:prstClr val="black"/>
                </a:solidFill>
              </a:rPr>
              <a:t>Ba khổ thơ thể hiện nỗi nhớ nồng nàn, da diết với một tấm lòng thủy chung của người phụ nữ đang yêu. 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700" dirty="0">
                <a:solidFill>
                  <a:prstClr val="black"/>
                </a:solidFill>
              </a:rPr>
              <a:t>Nghệ thuật: điệp, đối, ẩn dụ</a:t>
            </a:r>
            <a:r>
              <a:rPr lang="en-US" sz="27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4.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5, 6, 7:</a:t>
            </a:r>
          </a:p>
        </p:txBody>
      </p:sp>
      <p:pic>
        <p:nvPicPr>
          <p:cNvPr id="6" name="Picture 2" descr="Tour khám phá Bắc Đảo – Làng Chài Rạch Vẹm – Thanh Bình Tour – Phú Q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48" y="494245"/>
            <a:ext cx="4150679" cy="5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5.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8, 9: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042" y="610431"/>
            <a:ext cx="6096000" cy="6022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Cuộc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đời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tuy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dài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thế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Năm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tháng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đi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qua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Như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biển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kia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dẫu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rộng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Mây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vẫn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bay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về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xa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Làm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sao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được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tan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Thành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trăm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con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nhỏ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Giữa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biển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lớn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ngàn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năm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còn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vỗ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b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8610" name="Picture 2" descr="Các bài viết về biển nha trang - Mytour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95" y="1238853"/>
            <a:ext cx="4572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5.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8, 9: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5522" y="1312175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kern="0" dirty="0" err="1">
                <a:solidFill>
                  <a:schemeClr val="tx2"/>
                </a:solidFill>
              </a:rPr>
              <a:t>Cuộc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đời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tuy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dài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thế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br>
              <a:rPr lang="en-US" sz="2600" b="1" i="1" kern="0" dirty="0">
                <a:solidFill>
                  <a:schemeClr val="tx2"/>
                </a:solidFill>
              </a:rPr>
            </a:br>
            <a:r>
              <a:rPr lang="en-US" sz="2600" b="1" i="1" kern="0" dirty="0" err="1">
                <a:solidFill>
                  <a:schemeClr val="tx2"/>
                </a:solidFill>
              </a:rPr>
              <a:t>Năm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tháng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vẫn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đi</a:t>
            </a:r>
            <a:r>
              <a:rPr lang="en-US" sz="2600" b="1" i="1" kern="0" dirty="0">
                <a:solidFill>
                  <a:schemeClr val="tx2"/>
                </a:solidFill>
              </a:rPr>
              <a:t> qua</a:t>
            </a:r>
            <a:br>
              <a:rPr lang="en-US" sz="2600" b="1" i="1" kern="0" dirty="0">
                <a:solidFill>
                  <a:schemeClr val="tx2"/>
                </a:solidFill>
              </a:rPr>
            </a:br>
            <a:r>
              <a:rPr lang="en-US" sz="2600" b="1" i="1" kern="0" dirty="0" err="1">
                <a:solidFill>
                  <a:schemeClr val="tx2"/>
                </a:solidFill>
              </a:rPr>
              <a:t>Như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biển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kia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dẫu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rộng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br>
              <a:rPr lang="en-US" sz="2600" b="1" i="1" kern="0" dirty="0">
                <a:solidFill>
                  <a:schemeClr val="tx2"/>
                </a:solidFill>
              </a:rPr>
            </a:br>
            <a:r>
              <a:rPr lang="en-US" sz="2600" b="1" i="1" kern="0" dirty="0" err="1">
                <a:solidFill>
                  <a:schemeClr val="tx2"/>
                </a:solidFill>
              </a:rPr>
              <a:t>Mây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vẫn</a:t>
            </a:r>
            <a:r>
              <a:rPr lang="en-US" sz="2600" b="1" i="1" kern="0" dirty="0">
                <a:solidFill>
                  <a:schemeClr val="tx2"/>
                </a:solidFill>
              </a:rPr>
              <a:t> bay </a:t>
            </a:r>
            <a:r>
              <a:rPr lang="en-US" sz="2600" b="1" i="1" kern="0" dirty="0" err="1">
                <a:solidFill>
                  <a:schemeClr val="tx2"/>
                </a:solidFill>
              </a:rPr>
              <a:t>về</a:t>
            </a:r>
            <a:r>
              <a:rPr lang="en-US" sz="2600" b="1" i="1" kern="0" dirty="0">
                <a:solidFill>
                  <a:schemeClr val="tx2"/>
                </a:solidFill>
              </a:rPr>
              <a:t> </a:t>
            </a:r>
            <a:r>
              <a:rPr lang="en-US" sz="2600" b="1" i="1" kern="0" dirty="0" err="1">
                <a:solidFill>
                  <a:schemeClr val="tx2"/>
                </a:solidFill>
              </a:rPr>
              <a:t>xa</a:t>
            </a:r>
            <a:r>
              <a:rPr lang="en-US" sz="2600" b="1" i="1" kern="0" dirty="0">
                <a:solidFill>
                  <a:schemeClr val="tx2"/>
                </a:solidFill>
              </a:rPr>
              <a:t>.</a:t>
            </a:r>
            <a:br>
              <a:rPr lang="en-US" sz="2600" b="1" i="1" kern="0" dirty="0">
                <a:solidFill>
                  <a:schemeClr val="tx2"/>
                </a:solidFill>
              </a:rPr>
            </a:br>
            <a:endParaRPr lang="en-US" sz="2600" i="1" kern="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8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85230" y="3846781"/>
            <a:ext cx="112127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 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ngữ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diễn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tả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hệ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đối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lập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		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 ...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tuy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...  (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nhưng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... »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			« ... 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dẫu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...  (</a:t>
            </a:r>
            <a:r>
              <a:rPr kumimoji="0" lang="fr-FR" sz="260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nhưng</a:t>
            </a:r>
            <a:r>
              <a:rPr kumimoji="0" lang="fr-FR" sz="260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... »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                      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Cuộc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-</a:t>
            </a:r>
            <a:r>
              <a:rPr kumimoji="0" lang="fr-FR" sz="26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dài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&gt;&lt;     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Năm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tháng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-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đi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qua</a:t>
            </a:r>
            <a:endParaRPr kumimoji="0" lang="fr-FR" sz="26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457200" marR="0" lvl="0" indent="-4572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nhạy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cảm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âu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phấp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phỏng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hữu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hạn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người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sự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hạnh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phúc</a:t>
            </a:r>
            <a:r>
              <a:rPr lang="fr-FR" sz="2600" kern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1682" name="Picture 2" descr="10 vùng biển đẹp nhất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78" y="1354949"/>
            <a:ext cx="4404941" cy="24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5.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8, 9: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933" y="939294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sao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tan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trăm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sóng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nhỏ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Giữa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biển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lớn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tình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yêu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ngàn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còn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i="1" kern="0" dirty="0" err="1">
                <a:solidFill>
                  <a:schemeClr val="tx2">
                    <a:lumMod val="50000"/>
                  </a:schemeClr>
                </a:solidFill>
              </a:rPr>
              <a:t>vỗ</a:t>
            </a:r>
            <a: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en-US" sz="2600" b="1" i="1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600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551" y="778033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sz="2800" b="1" i="1" kern="0" dirty="0" err="1">
                <a:solidFill>
                  <a:srgbClr val="1F497D">
                    <a:lumMod val="50000"/>
                  </a:srgbClr>
                </a:solidFill>
              </a:rPr>
              <a:t>Khổ</a:t>
            </a:r>
            <a:r>
              <a:rPr lang="en-US" sz="2800" b="1" i="1" kern="0" dirty="0">
                <a:solidFill>
                  <a:srgbClr val="1F497D">
                    <a:lumMod val="50000"/>
                  </a:srgbClr>
                </a:solidFill>
              </a:rPr>
              <a:t> 9</a:t>
            </a:r>
            <a:endParaRPr 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72706" name="Picture 2" descr="Công nghệ mới biến nước biển thành nước uống bằng ánh sáng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7" y="1039643"/>
            <a:ext cx="5160579" cy="247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0566" y="3629669"/>
            <a:ext cx="115824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Dùng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từ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chỉ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số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lượng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Làm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sao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tan ra →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trăm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→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ngàn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năm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còn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vỗ</a:t>
            </a:r>
            <a:r>
              <a:rPr lang="fr-FR" sz="2600" kern="0" dirty="0">
                <a:solidFill>
                  <a:srgbClr val="000000"/>
                </a:solidFill>
              </a:rPr>
              <a:t>.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Khao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được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sẻ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chia,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hoà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nhập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vào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cuộc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đời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được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sống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hết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muốn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hoá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thân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vĩnh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viễn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thành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muôn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thuở</a:t>
            </a:r>
            <a:r>
              <a:rPr kumimoji="0" lang="fr-FR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khôn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cùng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bất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diệt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chan dung XQ L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0999"/>
            <a:ext cx="5588000" cy="5105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Vo-Chong-Luu-Quang-Vu---Xua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>
          <a:xfrm>
            <a:off x="6448098" y="381000"/>
            <a:ext cx="53848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89589" y="6020947"/>
            <a:ext cx="4750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</a:rPr>
              <a:t>Xuân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Quỳnh</a:t>
            </a:r>
            <a:r>
              <a:rPr lang="en-US" sz="2800" i="1" dirty="0">
                <a:solidFill>
                  <a:prstClr val="black"/>
                </a:solidFill>
              </a:rPr>
              <a:t>  –  </a:t>
            </a:r>
            <a:r>
              <a:rPr lang="en-US" sz="2800" i="1" dirty="0" err="1">
                <a:solidFill>
                  <a:prstClr val="black"/>
                </a:solidFill>
              </a:rPr>
              <a:t>Lưu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Quang</a:t>
            </a:r>
            <a:r>
              <a:rPr lang="en-US" sz="2800" i="1" dirty="0">
                <a:solidFill>
                  <a:prstClr val="black"/>
                </a:solidFill>
              </a:rPr>
              <a:t> Vũ 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6" y="864459"/>
            <a:ext cx="70139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700" b="1" i="1" u="sng" dirty="0" err="1">
                <a:solidFill>
                  <a:prstClr val="black"/>
                </a:solidFill>
              </a:rPr>
              <a:t>Tiểu</a:t>
            </a:r>
            <a:r>
              <a:rPr lang="en-US" sz="2700" b="1" i="1" u="sng" dirty="0">
                <a:solidFill>
                  <a:prstClr val="black"/>
                </a:solidFill>
              </a:rPr>
              <a:t> </a:t>
            </a:r>
            <a:r>
              <a:rPr lang="en-US" sz="2700" b="1" i="1" u="sng" dirty="0" err="1">
                <a:solidFill>
                  <a:prstClr val="black"/>
                </a:solidFill>
              </a:rPr>
              <a:t>kết</a:t>
            </a:r>
            <a:r>
              <a:rPr lang="vi-VN" sz="2700" b="1" i="1" u="sng" dirty="0">
                <a:solidFill>
                  <a:prstClr val="black"/>
                </a:solidFill>
              </a:rPr>
              <a:t> (khổ </a:t>
            </a:r>
            <a:r>
              <a:rPr lang="en-US" sz="2700" b="1" i="1" u="sng" dirty="0">
                <a:solidFill>
                  <a:prstClr val="black"/>
                </a:solidFill>
              </a:rPr>
              <a:t>8</a:t>
            </a:r>
            <a:r>
              <a:rPr lang="vi-VN" sz="2700" b="1" i="1" u="sng" dirty="0">
                <a:solidFill>
                  <a:prstClr val="black"/>
                </a:solidFill>
              </a:rPr>
              <a:t>,</a:t>
            </a:r>
            <a:r>
              <a:rPr lang="en-US" sz="2700" b="1" i="1" u="sng" dirty="0">
                <a:solidFill>
                  <a:prstClr val="black"/>
                </a:solidFill>
              </a:rPr>
              <a:t> 9</a:t>
            </a:r>
            <a:r>
              <a:rPr lang="vi-VN" sz="2700" b="1" i="1" u="sng" dirty="0">
                <a:solidFill>
                  <a:prstClr val="black"/>
                </a:solidFill>
              </a:rPr>
              <a:t>):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0046" y="193258"/>
            <a:ext cx="79510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kern="0" dirty="0">
                <a:solidFill>
                  <a:srgbClr val="3333FF"/>
                </a:solidFill>
              </a:rPr>
              <a:t>5. </a:t>
            </a:r>
            <a:r>
              <a:rPr lang="en-US" sz="3200" b="1" i="1" kern="0" dirty="0" err="1">
                <a:solidFill>
                  <a:srgbClr val="3333FF"/>
                </a:solidFill>
              </a:rPr>
              <a:t>Khổ</a:t>
            </a:r>
            <a:r>
              <a:rPr lang="en-US" sz="3200" b="1" i="1" kern="0" dirty="0">
                <a:solidFill>
                  <a:srgbClr val="3333FF"/>
                </a:solidFill>
              </a:rPr>
              <a:t> 8, 9: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155" y="1994393"/>
            <a:ext cx="6836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800" kern="0" dirty="0" err="1">
                <a:solidFill>
                  <a:srgbClr val="000000"/>
                </a:solidFill>
              </a:rPr>
              <a:t>Những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âu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lo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về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sự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hữu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hạn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của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đời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người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và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sự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mong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manh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của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hạnh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phúc</a:t>
            </a:r>
            <a:r>
              <a:rPr lang="fr-FR" sz="28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800" kern="0" dirty="0" err="1">
                <a:solidFill>
                  <a:srgbClr val="000000"/>
                </a:solidFill>
              </a:rPr>
              <a:t>Khát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vọng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tình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yêu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mãnh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liệt</a:t>
            </a:r>
            <a:r>
              <a:rPr lang="fr-FR" sz="28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2800" kern="0" dirty="0" err="1">
                <a:solidFill>
                  <a:srgbClr val="000000"/>
                </a:solidFill>
              </a:rPr>
              <a:t>Nghệ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thuật</a:t>
            </a:r>
            <a:r>
              <a:rPr lang="fr-FR" sz="2800" kern="0" dirty="0">
                <a:solidFill>
                  <a:srgbClr val="000000"/>
                </a:solidFill>
              </a:rPr>
              <a:t>: </a:t>
            </a:r>
            <a:r>
              <a:rPr lang="fr-FR" sz="2800" kern="0" dirty="0" err="1">
                <a:solidFill>
                  <a:srgbClr val="000000"/>
                </a:solidFill>
              </a:rPr>
              <a:t>đối</a:t>
            </a:r>
            <a:r>
              <a:rPr lang="fr-FR" sz="2800" kern="0" dirty="0">
                <a:solidFill>
                  <a:srgbClr val="000000"/>
                </a:solidFill>
              </a:rPr>
              <a:t>, </a:t>
            </a:r>
            <a:r>
              <a:rPr lang="fr-FR" sz="2800" kern="0" dirty="0" err="1">
                <a:solidFill>
                  <a:srgbClr val="000000"/>
                </a:solidFill>
              </a:rPr>
              <a:t>sử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dụng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số</a:t>
            </a:r>
            <a:r>
              <a:rPr lang="fr-FR" sz="2800" kern="0" dirty="0">
                <a:solidFill>
                  <a:srgbClr val="000000"/>
                </a:solidFill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</a:rPr>
              <a:t>từ</a:t>
            </a:r>
            <a:r>
              <a:rPr lang="fr-FR" sz="2800" kern="0" dirty="0">
                <a:solidFill>
                  <a:srgbClr val="000000"/>
                </a:solidFill>
              </a:rPr>
              <a:t>…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endParaRPr lang="fr-FR" sz="2800" kern="0" dirty="0">
              <a:solidFill>
                <a:srgbClr val="000000"/>
              </a:solidFill>
            </a:endParaRPr>
          </a:p>
        </p:txBody>
      </p:sp>
      <p:pic>
        <p:nvPicPr>
          <p:cNvPr id="8" name="Picture 2" descr="10 vùng biển đẹp nhất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72" y="2253583"/>
            <a:ext cx="4404941" cy="249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492" y="2335928"/>
            <a:ext cx="6463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fr-FR" sz="2800" dirty="0" err="1">
                <a:solidFill>
                  <a:prstClr val="black"/>
                </a:solidFill>
              </a:rPr>
              <a:t>Vẻ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đẹp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của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người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phụ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nữ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trong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tình yêu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hiện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lên</a:t>
            </a:r>
            <a:r>
              <a:rPr lang="fr-FR" sz="2800" dirty="0">
                <a:solidFill>
                  <a:prstClr val="black"/>
                </a:solidFill>
              </a:rPr>
              <a:t> qua </a:t>
            </a:r>
            <a:r>
              <a:rPr lang="fr-FR" sz="2800" dirty="0" err="1">
                <a:solidFill>
                  <a:prstClr val="black"/>
                </a:solidFill>
              </a:rPr>
              <a:t>hình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tượng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sóng</a:t>
            </a:r>
            <a:r>
              <a:rPr lang="fr-FR" sz="2800" dirty="0">
                <a:solidFill>
                  <a:prstClr val="black"/>
                </a:solidFill>
              </a:rPr>
              <a:t>: </a:t>
            </a:r>
            <a:r>
              <a:rPr lang="fr-FR" sz="2800" dirty="0" err="1">
                <a:solidFill>
                  <a:prstClr val="black"/>
                </a:solidFill>
              </a:rPr>
              <a:t>tình</a:t>
            </a:r>
            <a:r>
              <a:rPr lang="vi-VN" sz="2800" dirty="0">
                <a:solidFill>
                  <a:prstClr val="black"/>
                </a:solidFill>
              </a:rPr>
              <a:t> yêu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tha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thiết</a:t>
            </a:r>
            <a:r>
              <a:rPr lang="fr-FR" sz="2800" dirty="0">
                <a:solidFill>
                  <a:prstClr val="black"/>
                </a:solidFill>
              </a:rPr>
              <a:t>, </a:t>
            </a:r>
            <a:r>
              <a:rPr lang="fr-FR" sz="2800" dirty="0" err="1">
                <a:solidFill>
                  <a:prstClr val="black"/>
                </a:solidFill>
              </a:rPr>
              <a:t>nồng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nàn</a:t>
            </a:r>
            <a:r>
              <a:rPr lang="fr-FR" sz="2800" dirty="0">
                <a:solidFill>
                  <a:prstClr val="black"/>
                </a:solidFill>
              </a:rPr>
              <a:t>, </a:t>
            </a:r>
            <a:r>
              <a:rPr lang="fr-FR" sz="2800" dirty="0" err="1">
                <a:solidFill>
                  <a:prstClr val="black"/>
                </a:solidFill>
              </a:rPr>
              <a:t>đầy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khát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vọng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và</a:t>
            </a:r>
            <a:r>
              <a:rPr lang="fr-FR" sz="2800" dirty="0">
                <a:solidFill>
                  <a:prstClr val="black"/>
                </a:solidFill>
              </a:rPr>
              <a:t> son</a:t>
            </a:r>
            <a:r>
              <a:rPr lang="vi-VN" sz="2800" dirty="0">
                <a:solidFill>
                  <a:prstClr val="black"/>
                </a:solidFill>
              </a:rPr>
              <a:t> sắt,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thủy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chung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vượt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lên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mọi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giới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hạn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đời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thườn</a:t>
            </a:r>
            <a:r>
              <a:rPr lang="vi-VN" sz="2800" dirty="0">
                <a:solidFill>
                  <a:prstClr val="black"/>
                </a:solidFill>
              </a:rPr>
              <a:t>g.</a:t>
            </a:r>
            <a:endParaRPr lang="en-US" sz="2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kết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25461"/>
            <a:ext cx="19623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i="1" dirty="0">
                <a:solidFill>
                  <a:prstClr val="black"/>
                </a:solidFill>
              </a:rPr>
              <a:t>1) </a:t>
            </a:r>
            <a:r>
              <a:rPr lang="en-US" sz="2800" b="1" i="1" dirty="0" err="1">
                <a:solidFill>
                  <a:prstClr val="black"/>
                </a:solidFill>
              </a:rPr>
              <a:t>Nội</a:t>
            </a:r>
            <a:r>
              <a:rPr lang="en-US" sz="2800" b="1" i="1" dirty="0">
                <a:solidFill>
                  <a:prstClr val="black"/>
                </a:solidFill>
              </a:rPr>
              <a:t> dung</a:t>
            </a:r>
          </a:p>
        </p:txBody>
      </p:sp>
      <p:pic>
        <p:nvPicPr>
          <p:cNvPr id="10" name="Picture 9" descr="Xuan Quynh first Vietnamese woman on Google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7" y="2490622"/>
            <a:ext cx="4752975" cy="302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kết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25461"/>
            <a:ext cx="224131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prstClr val="black"/>
                </a:solidFill>
              </a:rPr>
              <a:t>2) </a:t>
            </a:r>
            <a:r>
              <a:rPr lang="en-US" sz="2800" b="1" i="1" dirty="0" err="1">
                <a:solidFill>
                  <a:prstClr val="black"/>
                </a:solidFill>
              </a:rPr>
              <a:t>Nghệ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thuật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pic>
        <p:nvPicPr>
          <p:cNvPr id="10" name="Picture 9" descr="Xuan Quynh first Vietnamese woman on Google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7" y="2490622"/>
            <a:ext cx="4752975" cy="302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565" y="2332962"/>
            <a:ext cx="6582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prstClr val="black"/>
                </a:solidFill>
              </a:rPr>
              <a:t>Kết cấu song trùng, tương ứng, hòa hợp giữa “em” và “sóng”.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800" dirty="0" err="1">
                <a:solidFill>
                  <a:prstClr val="black"/>
                </a:solidFill>
              </a:rPr>
              <a:t>Thể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thơ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năm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chữ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truyền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thống</a:t>
            </a:r>
            <a:r>
              <a:rPr lang="vi-VN" sz="2800" dirty="0">
                <a:solidFill>
                  <a:prstClr val="black"/>
                </a:solidFill>
              </a:rPr>
              <a:t>,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cách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ngắt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nhịp</a:t>
            </a:r>
            <a:r>
              <a:rPr lang="fr-FR" sz="2800" dirty="0">
                <a:solidFill>
                  <a:prstClr val="black"/>
                </a:solidFill>
              </a:rPr>
              <a:t>, </a:t>
            </a:r>
            <a:r>
              <a:rPr lang="fr-FR" sz="2800" dirty="0" err="1">
                <a:solidFill>
                  <a:prstClr val="black"/>
                </a:solidFill>
              </a:rPr>
              <a:t>gieo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vần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độc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đáo</a:t>
            </a:r>
            <a:r>
              <a:rPr lang="fr-FR" sz="2800" dirty="0">
                <a:solidFill>
                  <a:prstClr val="black"/>
                </a:solidFill>
              </a:rPr>
              <a:t>, </a:t>
            </a:r>
            <a:r>
              <a:rPr lang="fr-FR" sz="2800" dirty="0" err="1">
                <a:solidFill>
                  <a:prstClr val="black"/>
                </a:solidFill>
              </a:rPr>
              <a:t>giàu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sức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liên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err="1">
                <a:solidFill>
                  <a:prstClr val="black"/>
                </a:solidFill>
              </a:rPr>
              <a:t>tưởng</a:t>
            </a:r>
            <a:r>
              <a:rPr lang="fr-FR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502" y="1702702"/>
            <a:ext cx="11379200" cy="34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600" kern="0" dirty="0">
                <a:solidFill>
                  <a:srgbClr val="000000">
                    <a:lumMod val="50000"/>
                  </a:srgbClr>
                </a:solidFill>
                <a:latin typeface="+mj-lt"/>
              </a:rPr>
              <a:t>	</a:t>
            </a:r>
            <a:r>
              <a:rPr lang="en-US" sz="2600" b="1" i="1" kern="0" dirty="0" err="1">
                <a:solidFill>
                  <a:srgbClr val="000000">
                    <a:lumMod val="50000"/>
                  </a:srgbClr>
                </a:solidFill>
                <a:latin typeface="+mj-lt"/>
              </a:rPr>
              <a:t>Câu</a:t>
            </a:r>
            <a:r>
              <a:rPr lang="en-US" sz="2600" b="1" i="1" kern="0" dirty="0">
                <a:solidFill>
                  <a:srgbClr val="000000">
                    <a:lumMod val="50000"/>
                  </a:srgbClr>
                </a:solidFill>
                <a:latin typeface="+mj-lt"/>
              </a:rPr>
              <a:t> 1: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tượng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ý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nghĩa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gì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600" kern="0" dirty="0">
                <a:solidFill>
                  <a:srgbClr val="000000">
                    <a:lumMod val="50000"/>
                  </a:srgbClr>
                </a:solidFill>
                <a:latin typeface="+mj-lt"/>
              </a:rPr>
              <a:t>	</a:t>
            </a:r>
            <a:r>
              <a:rPr lang="en-US" sz="2600" b="1" i="1" kern="0" dirty="0" err="1">
                <a:solidFill>
                  <a:srgbClr val="000000">
                    <a:lumMod val="50000"/>
                  </a:srgbClr>
                </a:solidFill>
                <a:latin typeface="+mj-lt"/>
              </a:rPr>
              <a:t>Câu</a:t>
            </a:r>
            <a:r>
              <a:rPr lang="en-US" sz="2600" b="1" i="1" kern="0" dirty="0">
                <a:solidFill>
                  <a:srgbClr val="000000">
                    <a:lumMod val="50000"/>
                  </a:srgbClr>
                </a:solidFill>
                <a:latin typeface="+mj-lt"/>
              </a:rPr>
              <a:t> 2: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Theo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nét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đặc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sắc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nhất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về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nghệ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thuật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thể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hiện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ở chi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tiết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nào</a:t>
            </a:r>
            <a:r>
              <a:rPr lang="en-US" sz="2600" kern="0" dirty="0">
                <a:solidFill>
                  <a:srgbClr val="000000">
                    <a:lumMod val="50000"/>
                  </a:srgbClr>
                </a:solidFill>
                <a:latin typeface="+mj-lt"/>
              </a:rPr>
              <a:t>?</a:t>
            </a:r>
          </a:p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600" b="1" i="1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3: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Vẻ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đẹp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tâm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hồn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phụ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nữ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yêu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bài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thơ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nét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gì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giống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–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khác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nhau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với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vẻ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đẹp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truyền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thống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của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người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phụ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nữ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Việt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Nam?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9464" y="1587050"/>
            <a:ext cx="11277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TẬP VỀ NHÀ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1: “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Sông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không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hiểu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nổi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mình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tìm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tận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bể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rgbClr val="000000"/>
                </a:solidFill>
              </a:rPr>
              <a:t>	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Viết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đoạn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văn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khoảng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200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chữ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bày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tỏ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quan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điểm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của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về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khát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vọng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lớn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lao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lang="en-US" sz="2800" kern="0" dirty="0">
                <a:solidFill>
                  <a:srgbClr val="000000"/>
                </a:solidFill>
              </a:rPr>
              <a:t>?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2: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tầm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những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câu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bài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thơ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sánh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tình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yêu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với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sóng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biển</a:t>
            </a:r>
            <a:r>
              <a:rPr lang="en-US" sz="2800" kern="0" dirty="0">
                <a:solidFill>
                  <a:srgbClr val="000000"/>
                </a:solidFill>
              </a:rPr>
              <a:t>?</a:t>
            </a: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ình nền powerpoint slide thank you thuyết trình đẹp ấn t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30" y="0"/>
            <a:ext cx="950976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A DINH XQ L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57200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AutoShape 4" descr="data:image/jpeg;base64,/9j/4AAQSkZJRgABAQAAAQABAAD/2wCEAAkGBhQSERUTExQWFRQVGBgYGRgYGBccFxgaGhgYHRgcGhoaGyYeGBkkHBgXHy8gJScpLCwsHB4xNTAqNSYrLCkBCQoKBQUFDQUFDSkYEhgpKSkpKSkpKSkpKSkpKSkpKSkpKSkpKSkpKSkpKSkpKSkpKSkpKSkpKSkpKSkpKSkpKf/AABEIAMIBBAMBIgACEQEDEQH/xAAcAAABBQEBAQAAAAAAAAAAAAAGAAMEBQcCAQj/xABFEAABAwIEBAMGBAIHCAIDAQABAgMRACEEEjFBBQZRYRMicQcygZGhsUJSwdEj8BQkYnKCsuEVM1OSosLS8TRDY3OzFv/EABQBAQAAAAAAAAAAAAAAAAAAAAD/xAAUEQEAAAAAAAAAAAAAAAAAAAAA/9oADAMBAAIRAxEAPwDaXcYlCkIJOZwkJEEzAkyQLCNzT80P86eJ/R/4SyheYRBImxsSCLVkHHcZikFGd5w50HzB1yCQszaYCgAARQb/ADXJdA1Ir564JgsTing2hxwm5kqWdBPXeuuLKU28WvELmQwVHSQbgXvB3oPoDEuEJJSkrNvKCBN73Nu/wp6msMPIn0H2pyg9rlRrqlFBSJ5Ww2UpCLHUZlQfrXLHJ+GRMNaiPeX/AOVXkV7QUo5SwsQWQR0JUf1qSxy8wj3Wkj+fWrGlQRU8NbGjaRedBrTzbKU+6AJ6CnKVAqVKlQKlSpUCpUqVAqVKlQKgnnRIJObYmI6ZUmjagrnJvzKI2k/9Av8ASgFcEkFN+iheI2rt5kHL/PzrzAe6RG9++k2p5Qv0Fj+9BX8QBSJDiYJMJglQAURe4G01C/2o4CJWd9h+9SuKLJiB1v1latarUuFUJ0vvYd5mgkM4gnMVZ8oTMgoygzabaaU9jHcrYW7nByJMJKbkxBJgwLnSq5aylwQbJOm2+29queOYQDAtEJgqUIE3gCYPpQD6caSQShYTIkhUmJvFtYq0xmLQm6EKyRYrXK1G8CBaI31qLhAlKRmy3nVJJ126Gmi75lFW87XuPtQP4lU5TmUmU6A9yP0pVGfX7t5t6bnrSoNZ9ov/AMQWk5xHyVWUcysustttOWEqXl6E5YnvG1al7TSRhEkbOp/yqrN+KuKxoZZZSHXki4SbRAF50i2lqC99nWHAwzriVKS6pWQERliN7dTMdqE+Z8MpjGKSqCTCuxkX+tF/L3L+MwLLq3AIIENpUFEKB94gT+GRYzpQLzElxWIW4uTJBnp2t0oPozCHyJ/uj7CnaYwav4aP7qftT00HtKlSoFSpUqBUqVKgVKlNeTQe0q8Cq9oFSrwGvaBUqVKgVKlSoFQXzaJdPYgRGoKdaNKDuaSC9BtAH2H6GgG8OokGNCPrb5dKjurg/wA9qmeBlKR1Cj8j94prEMgnXYfGgr3mswiYISTHcLXPr/pVY8DAi9iZO9/0gVMxroSYBMgDzDaCYjvvP0rhb6XEgjr506QSB50j8p6bHtFBDcKlROo36i9j6UR4vBj+iMlSVqSCboPa9iKoU4SF66TqNoO86Vd8UUo4FgAQc8z8Nr0FXxBxgphDbiVADKSqZ9bCD8KiOoBuBFr6/OnHlEqgnMLTImK7w7RHvAwkH0Ji3rNBFXhRCZ3T07mvaexjx8to8o0jqaVBp/tBcIwoI/4ifllVWf8AKeGaYf8AFzKKgJgwALib7+lG3tTxYbwQURI8VA+iqyDhHEi6/ClBCSlQkzAnTMQOw03ig3DHcTQzhytSsylgxfUqnSsY47xlLMoHmWREAiAD1NW+O4sAghalKSj3T6TaDpNqAsS0VKzTOaSTQXj/ALTuILIyvlsBKUgIAAtp1vUrBe17iCCAXUrj8yE39SADQ/wzgpcdSnTMR96mcc5QXhlqCiLKIHcXg/Sg3XkbnRHEGM0BDqIDiNYnQj+yf9KJxXzryBxJeEx7SrhKyG19ClZi/oYPwr6JFB7SpUqBUqVKgaeeCUlR0Ak0MucTefXDQHumx2KgRM/KKsuZ3Iw6+8AdZmRt2p/gmECW0qyBKlpSVAenegp+EYvEtOBD6VFKoSDYgHaCNqKaaUxdPRN4716+8EJKlGANaBya9prDPBQzC4NxTtAqVKlQKlXk17QKg7mVY8aOp0/wpoxoF5ptiCSLE2O9kCgr8VEz/e0/nvTGXNb0+VPYgp8qgb3tOg3kx1qOp7KoKGog2+H1oKHGAAiQTbYkbntTTCU5oCFbXzfPYVZYvKopMqB3Hk1k9TaZOtef0FsJ7A+9nbCkkxEwSkjX/Sgbcv5RGWdNesbXqwxzsYBkDYq67jr61DwzLadV5heAHWx87G3anXHf6u2ypSISSoSqLHed+lhQU2CbvKjY+9MCfSrBiFtqKjt5R+EG+nSo77AIHnbEAAebvrengRp4jYH9/WghcRTCgP7I003pVMcbbXfOmwi19O5FKg1LmrldGPYDLi1ISFhcpiZE9QRvQxhfYvhUT/FeM/3P/GtBpUGYc5ezhlnAvuIW6VITmAUUkWIn8PSso4LwxeIdDSVZbGT8a+l+OYYOYd5B0U2sfNJr595Px6U4ltJQkKTIzCZUJ0I0kdaDQuUuAoYUJbXtd1CI1MFCgZFzoa4554WMUQDmT+UpaKhYn3lA232onxHE0LKUiPLEiYJt1Nc4TibYSsGLSQJkj1i16DGOE4FxHEGsKrXxW0n5g2+FfSc185s8wNtcWOJUCQ2sqgRchJgDpeL1xxz2i4zFLJLqm0nRCCQkDpb3j3NB9H5qU18x8P53xjBlGIcHYqKh8lSKN+T/AGtPF5CMUqUKIGeAImNeo70GzUq8Br2gbew6ViFAEdCK9mK9UqKEPaJzGGMLlQ4At05ZBEhP4iPhb40Fbzh7UkYdZaYSHViylEnID0Ee8fpQTi/ao+9CXUpyAzCSU776+lDwaQteVMknT9KKuVPZspzO88mUJs2j/iLOgP8AYG/+hoNA5J55YxQ8EDw3APKgmQpI/Id43GtF4NfOuM4Q9g1h5JjI5CVDdSfeI7ZpHoK3rl3iwxOGafFvESCR0Oih8waCVisYhpBW4oJSnUmgTiftaRnyYZhbxGp0HyEn5x6VB5u48cZjUYJsnw0rhUfiIEqM9Bp86MeG8AbaQAlISANgKAaY9rYRH9JwrjZJ1FxG/vQZFGHBOZGMWnMwsKjUaKHqDQ3zVwNp5BbURmVoCRIjcb1mWCxrvD8SDotsiwNiNwR+JJFB9CUD84Lh0mdP2FGHD8al5pDqLpWkKHoRQHzsr+Mu+49PdFBUofsCBpv8v0qPxHiKG05lkdAI1NdMLAR73U+lhP2FA/FMcXVqUkEgwkCT7t/uaCbiObGx5S0BqSvK2VGVEzJBkwRv1qMOa4V5QPXK2P8AtipvAeScQ4HShRRCbJiQcyZgyINvjJ2oec4I4mQoEFNoOoibUBpy5zCXHUAKBkiQpKCI3vHSrVGK8JCnMvulKUzdJ/iLgekfaswwrqmlhSTBSZ+RkUaf7S8fDIIN0kBQn8UrVfp1FBaN8UW4POREwIAhInpFSOH45VzGxmwIHT51Aw7GZHQb99fh/wCxVpg2s6YzJBjyi+17neRpQSHMeCExAt0HU9aVS8G8ylCQ6gFUawNPjSoNF8QVz4o60i13NVvFMeEeUWNpI2EFR+iaBca5kw+GbKnlhKfd9SRISO8Xr585fZS7jsqZSFlYbnUEglF+ulQuL8cfxKpddU5ckAm0nWBoDpUXCuqbWlxBhSCFA9CPvQbXwrCqdSAqPFbGVSSSkkbG1yKi8Rw61L8BCgFKPnWm+QdO5qla4srHhLja2ELQkeKlaVzO6hlnyE7gW3p3/aBwWV17EJUgEw2w3l8RUaZ17bmBYfUA7mnl9GCxJbzFaVJC5MTebfMVTjKoZshAJsbknrFSeMY53GYhTyk++oJtom1hOmlaUxyclzCtjwlOZEn3FBCri8E70GdMcpOuBS0CW0iVL2H7m0d6hf0JTakhQiQFfA6VtmB4aEYYtLENBQUITDqr+4oJsoyNR0rOOa8SQ6pS21oJXCAtMeQWH/qg2H2ecXOIwLalGVIlsnrl0+hFEooE9jjZ/oClHRTqiP8AlQD9QaO6BvEYcLEGY6TWS+2sAO4dKQJKVW/xACtemsu9r2AIdw+II8ghB7Qub+oNA5yl7OEtMpcWhLjqwCc5WAkdE5IIPc0eF/K2AAcwEACJBjvA+JpN4jK0k6gwARG4tJ0ApJISUzI2uNZJsSCQaAC56w04VIVICVAQpKUqEk7JJBF5mavfZWCMDlP4XXAPSx+5NV3tfxaRhEpm5WkAXvFyBRJyNw1TOBZSsQsjOodCq8eoECgyXl99TfEHD5SvO4DmMBKQslR+la5wrjaVpg5Qq8FGaLWMZgDIoM5v4OljibT5ADOJGRVrBY1n1sfgaMHkJQpsjzQCIFtQAKCOjh6yqYQUHqCXCb3zE/tWe+0DgpDzTiUkqzBJSNxMiPqPlWp4HE/hJBJ2mSJ/Shrnt4tI8ZuPEblSSRIzbW0NBN9mGIKuHoE+4txHcAKMA9xNVXOzf8ZRvqn/ACDWhr2UcwvJxqmnVEpxGZRn/iQVSO6gDRTzs4A6uIBKYNpmwn6CgC+J4gow64m4gH+8QLfOo3JXKq3lhSs4aBvkSSTB3O1O8yYtJZAvKUwR6LBme8/SjzkfhebAsHMtNgYQYk5pM+uh7UBTgOGobRCdPqf3oW5p5UDyisIUM9lG0giIUL2PzB3opwziim9gomO17XpJ4eEqUuVydio5fgNBQYBx7hH9GeLarmJzAWUOpGxrrlxvMVJmBrcwN/3oj58wYOMT0iI66mJoY5dwxPiK2lI9JJoCsqATGwAF+1P4dydBMiNahtrzeS+mu1vjT2EVAj4zQO8VUvMnLEZRqJvKu1KrRzGtJCQpGYlIMmJ1NKg040JYjiYONxDJ/A2hcdUlB/VP1otIoB5sAw3FMLiVf7t5Bw6+k3yT8VD5UGOcy8JGHxLrQNkKIBHQ3SfkarUOVpHtQ4GlRGKaklICXUgXATCQr4HyHuE9azVKDmED3jYDWgk4LHLYcS62opUkyCPr6g7jerrnvifiYiYCUpbbCUJ91IUgKIHxUSaq1cEdPmVlbSZSCtaUjTSBJntFccfd8V9RSQU+VIImISkJm47UEnlTiLgd8EEeG6U5wQD7p8pB1BHbY1vvB3whoJiYFY5heCNZm1qEQnUdYsY7UecI4m0tvI6tKVaXMZo0ULyO4oLfGqUVtpV7ynJ7RB3+O9AfNXBA7jWsGwJWvUfhbGpPYZRP+tTeOcVLazkczBIkXJSD8ZOY9Ko/ZvxJTfFkrfJl3xElSzcEpJEk6aRQbfwLg6cLh22EXCBE9TqT8SasK4LoAkkRVXzDzKzg2wtw6mEpESo/oO9BbTQbzzzMyGVsJcSXFWIF4B96ToDG1CHGPaA/iwpCIbRuAYtMeddoG376UKY3GgDKPMVKurYDUBCf+439Nw07kviq0spac87YBT1Ig6HqnLBBNEHEeOMNDxIzKAgAC/YAUAezPi0vBlREwcs6mPwnuBMHpPQCm+eeby4tTLIyoTIKhGZZ3gjRPff6UEnDcSTxDijIfAKUqORuZSiAVbWUokCTpaB31gV84oR/DWSIUkJUCCQYJymY7kEHa/wMuW/amtqGnwXEAAZ//sG1/wA4+tBp3GOEoxLSmnNDoR7ySNFDuKBsDxZLpOHWqHmlFsqSYC8piU9f5F9aLWuM+K2HGj4iTcFOncHcGso4xy+prEBKUrQSfIsBZSuTPnCZKFjTMBBsTFyQ1TCtIQjNZMC+g+Z60Hc2cVQtC1OKyoCVBtJ95xZEBQT+QdTFDXEsZj2leE6pQVbLN5GxSYv8KjvcJfQfEebccdIBSgpKiSZyqWL5UjWFa9Ik0EPlbi6MNjWXnElSUTZMFRJSQnUgTftWn8e4Ot91S0JHnykSYIhAFxqIP2oZ5I9nr3ipxGITGU5koVqTspQHe8dq0xGHyypR7kmAP9PWgy7mTk55DSswSQU2ymfNIN/iKKfZnxQHh6Ru2VIjcQbfpXPMXtKwzEpa/rC9PKfID3Xv8JoG5G428riK4AS08VLWkTlRH5e9yKDXcJi1qTPhKjuQDHpNWDjnlqOygRYmPUftVPx958JAbKYJAKzEp72sfjQZxz1xxpLjjZbKnSfIvNAb7xuarOBNhDC3D7pKIk7jNPpvVbznw5X9KITmXI0gk/2j+tRsHjXGh5FFMxO4PqDbrQFDGJGaBF79xvapaMSFDYWn19aoMFzUdHAT3TAPyi/zolwafEQHEE5ScsykAHoSRY0HmKYzBBClDy7ae8qva84jjVtqCVk2SIgo0+HeaVBs1CPtT4b4vDXY95opdH+E3/6Sqi2o3FEIUy4lwgIUhQUTpBEGgz7lviqMXg8xGdbgKHEf/kCMqx2LiEhQP5k1lvH+DLwb5QVGCMzaxbMhWh/QjYgipvL3GFcNxa23QS3OR1OirHyrT0Wk+YfEVonGeAtcQZGZxJkZ2nQLD8xQkXKTbO3qkyRY0GW4LHKSklOVSVAZkqEoOvvD9RcbGpSuEtPJUvDHzJTmUydYi6miRLiR0PmA6imcTwt3DLLLgj8QNihYIgKSdFJI0qI04UKEEpIMpUDBB2vQXvBsYVNwq+W1vpVk0EHqe1McJUh5RWiEPEfxGo8qxu4191N7SSLWq4bwYF40BJNhAGsnQDvQVGOxyGkWA7Dqe9V/BeCqxeIFgpsKHiLJCUQfeGZW/p8qk4/HtJUVBIeX+ZdmUf3UEef1Vb+zUMcwPpdS4HCrJpmggdcqTYT6UG3YdDXhQf8AdIFjfKEpFvMq5gDWsT4zxdeJdK1KJTcIBM5UzYfr6zRPzPzglWHcR5i6vKgErUUlCgFKUlIASkkR3oPwrBMBMX07kbetBMCh4GQanzKPebD4D7moDGHzLg6J1NTUpMlEXzxA9Kk4tpLDegk3636DvQTeWsWGXFuhIT4LTq52JKciAf8AEsfWqd/DKCAqRJEkfij+dqmZijCpk+bELPb+G1+7ij6lFNsIzHOqyZA+H8igYwzgKwskqiEKB/EFTIHokTPX0prHYEtrUj8pjN1Gx+Ig1IbSkKmLDbaVSE/STT7zCkpE+Y7q9APn0FBbezXjimcWGZ/hv2g/nA8qvUxE9615xlKtRXz1hsYpp1DqZCm1BQ01SZr6Jw7gUlKvzAH5if1oI/8As1BgqSFFBlJUASk7lM6GpASPU96fCa58KgbCqzL2q8wOeIMMDCAkKUPzEzAPYDbvWoFNYb7Q3ieIP/2SB8kpoBdQkTWiezDgc53iLGEj03j42oCwLZW4lCdVkAfHX9637gGAThsMlOiUJufQST96CxWzICUqKcsafb0qO/gZGvzAP3oL4ZzYnGOuecsqSoqbAV5yhIuqDY2BMdPnV5//AKssqaD5bW28YQ62rXoVINwNpBIB6UAXzy47hwUhOXxZCliQCmbJBJm+9Z85Om9b9zdwhOIwy0qiwzAnaLzPSsFMAzQNeGaN+Q+X3I8UqytLBSNydpSNo0k0EOPbUW8o8dyoDCcrSiSrxLqWrYISNJoJfFsEfFKSoDLYZtYkkfelULjPMCA6oJKz1gyZ3zH83WlQbtQN7S+dRhGvCbgvuCevhp/N69PntRLzJxNWHwzrqEha0JKkpJ1jU/DWvnLjHG3cU6p5051q+2wAFgALUFdjUgkqCpJN+s9atuVebVYVWVUrZUQVIBgpUNFtq/A4NjvoarCvePh+xp5nl151tT7TalITrH1gbxvQa9icJhsfhwpTgWiCUOABJQTe40bcnVBhKtRBrOuM8uu4eQ4nMkGAtPunp3SYvBiqfgXH3sK5naVlOigbpUN0qGhEVa8w81rxMJbHhM28gM7gxMSUBUlKdpig44K2rx2sk5vERlmxnMIv02ol9oHEf6wvDNBKWkKvJspesmNk6AaD1prkTlt/xWcS4wsMhXiFZFiEAqBA1gkDaqTiGI8ZalfiUoq9ZM0DAwJ1JCj00Aph+EkZ/ptTjiXEAZ0FIO5mflUfEYYmASLkHYetqBzFqLiwNkgAfAVNwqCCE7KMeiv0qFgiMxmde0Xqfj1ZRlIA9P8A3b1oPcLjwlwrcHmEiIvmAO3qKbS2t1edZk6hPTUjSw+FRFvSc067byf1qz4TiwHEZtMyR81JFBdcw8Mhzwxow220PUAFc+q1GaguYpKkoSBlKSc6O6f5irR/i6V4h5Kt3Vz2hR/alxTgiHIcQrK4IuNCe4oB7EBYCTPmcJUPXQXNoAFXQI8GAoKjUi4n13qk4jjCQlBT5m7W01J9Rqam8Hx2RJBSFAyLpVpPxH0oKd+6ttfjX0dhE+VO1h9hXz5xRTZVISUKnQ6XNbFiOc8KygTiGyQB5U+Y2HRNAUgV4aEmvaRhS2p3MvIkpSVFCoK1SQkDU2SSelcD2mYEiS//ANK//GgLF1gnP4jiGIv+OfmkTWlr9qOCmA4o98i4+1ZJx/Gh/EvOgyFrUQbi02t6Cg84Bj/AfQ6U5glVx1G/oa2XmPjrZ4Y480oFK0ZQd5VAg9CJNqxJKIFogU+MWsNqbCiEqglM+UkaEjrQMXNwSCO8H6VwCoRfTS+m9ulwK6YXt8K8cEiRqPr1oNA5p9oCXcC2y0o+IsJ8U9APeE7knWs6cJ26U42qRXJ0oGAmOlWPBsN4jzaCTBUBYkEbmI0NQ42irzkhqcY32k/9JoHeNYZLTpbQkJSmwG+p1m5PelU3mhr+srmxk/c15QFvtM4+MLisMVgltbbqVCAYkpvlJAVHTeg1/lJjGJLmDcSkj/65JB7ZSS40rscye4ol9tCUupQlCCtxmScsmAqLQBfSax9bbiDOVaSN4UD8DFAT4r2cY1AB8ILnTKtBPyJmoSji8Erw5cYVrluNd43moLfH8Y0RDz6TAIGdeh3gmmcfx555edxanFxBKtbaXoLrD8mPPN+NoVk9pnc1d8pezpReSXDnSghRQAIMHRWbUdt694J7QUJYbacQryAjyj/WpqfakG0lLeHuT7ylx9hQali3wtGULUj0Te22hEVlvMnJGIYJcZcLzRuoA5FJBv5kpiRUpr2luKKYQJUbg+YX6Teq3Ee0zFJUQpLSgNig6dNaAfXjUITGbznYeVHxI8y/nUEHckHtF/hepmIxZdglLaI7BI17a1DePT5xA+VA2wr+JJtBHw6VZuZFDSD1kzHYdTVW3h1Sf2p4Zh8CD3tQcPsk6Zh0uaSEqSImb71MHEyDOU722vTBck6XkC99ftQP8TfP9KeWggpLiyCDYgnUHcU4OIOKBAXlsJyk3phxQCyDtY9LU60oJMggjoQT9RpQIoUsyZkm/Qz/AOqntjwrpzJ/Q/qk1GVj0RYZTPr39CKYexziuvrQccafzrCh+ICR37dqYaa3Mx2pk5iYV6/GrThXDy48hCpCZvPQXNATYDl0vYBpE5P4zjmlyClKUwPgf5NR8XyJlEpWZH5gI+mlH3C4AAtYfT9K84sRoNtaDG8XgltqyrEH7/GuWh5oo343woOoUAAI0PQ3j7UDOAghW4N+x6UD46dK4dUBANgSBPQE612t0G9d8IeCnxGWEAqOZMi329dBNBccM5TDraVodSmZ8qhceYgSQYJsKYe5eKVtpKjDhgqCbJmNQTrqSDtVjieWMQhRyhl5MzmIyq63iJ+tTRyn4hlBSlJ0BQFEHQjMVXuKAQxWALRgnUq6apJBsCdR+tRgmaOcbyXh205D58Q5ZATYydDAsAI1M2oKW0ULKVC4JBGtxM3GtAyVXiiT2ef/ADUz+VVDEwTRF7O2ycWDPuJUT/iIA/Wgt+amycSsxNzv/aNeVbYwEuLMj3lbxue9e0AJxHnHFqWSpSEKJlRCQCSesk1S8T4684fO6SI00HyFH/CuFYd3OHWULUI8yhczbW3Q1Sc5cjIEvsZW0AAFF5zT696AJLpO9OoBqUzwRbTqQRmlBctNk3kn0iu33CoeUW0k0HLaoHvV0VTfN8oqArh65m/XtRPwHh6FJdLiUkJaURJGsW31oK3DYkpUCCbH7fGnsUc3n8oJOl5+1D6luSYmJ6V0MS9I1PaKC3QveKeF9oqlbxTvT6U83infy/Sgv2HgNq7eeB2NUbuOcaVlWgA2MHpXbnMCiPcAB/n4UFlmJ0BpNu+YTpI+9VaeYYEZf3p5HMqcsFB+elBauKGYxBEmvZEyUzb69+1VTfHEG0GateF4ttV5mPwxcmgZcZ6CpOHwxI0q2W620EqdTlCridD0+FQ3eMMEylQA7EfrtQRjgiSLb0UIwIIFjVU1i2lAHxE/T4VZ4bHp/wCJ69KCwb4NKCrMQAOsb1UYvGMI956T0BJ+1DvM3F3C6tHiHKIsDbSh4qnQT86Aj4pzSLpbBjqVH7TVHhXFOORNzJ+k/vT2B4CtZ83kH1+W1E2C4My2kwiVSQSTeCPpY0AvjGVAQNamcDwzZ8q3FMrJICtBlIuCSYuTEXqw4pgvJmF8pgneNpH61SGgKcLg3UNkjEPZkpKsoKcoAzRe6ZgAxIsbU+jFLCVZcQ9IS2oAlAkrBKr5dj/IoRHoO9vvUjDtAkWSRQWz4bSovDEOLcSAdQFEkCQCRrBULdKq8SGyTkK5CoAUB5k9SRF5mu8SwifdjtvevcBh0yen8k0HLeAz9aseXlnB4jNcpWMpEga+7c2saseFIzH02rzjyIAJFtP3oJOKweJUtShlAJJstG5rypvKXCGl4eVoCiFKEnNJFomD3pUENB8LEFM/7wfMTP7j407zZjQWVCANO5NxtVPi8WXPCd/Kcp+Nx+tdccd/haDUfQigpOOoVnbMKSC0Bfe5t9qYaw8CT/PrU3j74W0yu2ZMpV33BqBhn5ttQNYldiO1d8JScrpGyD9xXmLcA2k09w1BLb0fk/UUFe1iIMainHsQSRFo6VBykG4I+FS0+kUHSD5gakqErFzpTTdr0kqzLHp+vagn8VhTyzrGUesJqMUilxBf8dzsqPtXk0DDrCfyi9IYRNpA0p5QmkBQWHAOANuOHMmQBpJqRjuHtsvJS2mAUg6nWTNWXKSQAs7yBPw/1qNzA3/WER+X9TQTeN8PGI/o7RJA8KZHaaocdyWEmEOTawUPlRJEPNdmZ+2tT2MLndzq90ER3jf0oBtr2aKyyXQDExlOtROH8q5m3FB0gpQVD9q0Vxdp62v3oW4WYZf/AP1H70EXhfs9Kh4jy5GsJ1IibmrljhjSUnw0JCQDeLkxrJvFO4jiOfK0mQEpTnUO4BCR3P0rsOiNNvpQUDSIVG9/571PxDYTlP5h9R/oarkKhZ9TU3GIzt2N03HrQVrswATvFvW0VRuPdhabxf6GPpVpi8X5M34hrVFmJ13oH0vp6esE/apmDRJ8176/zfvVSTFTcA9rJi2tB3jVgGBuddTpUjh3uE9/2qv4guFfzvTvDnPKr1oCXhruW+9c8exRKQDeozLkCTYdfT70xj8VnBgzQGHJhJw5gH3z1/KmlVt7PEoTgkyQCVKJuOw+wFKgzzgfEWi1lWtKbA3I1B/1Nc8exSC0QCDMEQQf1oJDsbV6vFEiNBQWCw54YKkkp0Bga/D1rlh60HX71DwDanFpSkySQANr0S4rkfF5M3hpOpssTagryCoafIfsKmtHIw+AZsBIm9xVC1iCJFwRYjQg1aoX/V3P8I+tB63JtJSYsQT0m99KiZ73v161JSm1cOszfegazzANpNzUpOEQh1KUuZ51IBA12BqCHUA+ckTv2q5wfC1BDeKynwFLyBSiLqBuAJnY3igg8QV/Gc/vq+9etGnk4BzEvuBltTipUqEiSBNR8sGCII1FA4lrQ7afGKdKdP52ptEFMyJuCN9BHzmu833oCvlZIDZ3JUfoE96jczNw+0R+T9TUjlRPkO91fXLTHMwnEtDsR8jQWCEFWJQlIJPgiAIBM5d9qtg2pJiCk9COmtQUuITi1laSSlpsJIN0q6xvpFE+IxacThlAEeIkSD+3r0oKtjGp12ERO5/a9CGDxEM4m/4CP+sVIx/FVIISkSs30JCR36ntVTgQf6NiFG5gA9br/egueEYlsISkK2m8zJ1JNTkvjYzVZheMoSI/o7foCsbf3jUgcSaMjwonTK5t08yTQQ1WUo/2j96mIdi1QnxC1ZbDaSCbgbgXrrxdD0FBA4q2EldtR8+lUPiDpf60S42HANpseoFdI5caSZL6VdJQsfoaAYCZN7U4qwtNFrPAUKiHW/8AqB+qa4XwLUAt208yROvU0Ak9cCdeu2lTOFMWJnW3rFXy+ArGyP8AnTt/iqBlCbaGgLeD8Zw6GUoccSk3sv41NSzgXUkZmj6KH71lfEcA6pzOgTA/nWql3DKTHvA77RcwPlQbWzyqwRKVKg9CYpVjLPE3kiEuLA6BSopUENWo9ancWZSENwAJJ0A6CvaVBJ5dQBimIH4kf5q2Vw3T6foaVKgyDnVMYsnc3PfXWmmP9wr1TSpUDzh0or5MYSpZzJB8p1ANeUqCc3hUZz5E+/0HU1a85MpGAwYAAABIECAco0pUqDz2NoHi4oxsn/MaF/aEmOJ4gC3mH+UUqVANs+8r4fau1fqaVKgKeTPxf3/+0VH5kP8AWGvU/wCYUqVBN4ir+tq/uo/Wun3CEogkSoTB1vSpUHfBUgtgkSS47J3MG09apGz/AAsR6j/+opUqA3xjQDQIAB8QaDtTbmDRkPkT/wAo6DtXtKgFHhCiBa9eo/SlSoGvwH4/enMOf0+1eUqB90wLdalJcPlud96VKgmOtiFWHu9O1Ck+alSoOnDpULGe8fhSpUB7huHtFtBLaPdH4U/tSpUqD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gia dinh LQ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7200"/>
            <a:ext cx="5283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89316" y="4979263"/>
            <a:ext cx="711598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prstClr val="black"/>
                </a:solidFill>
              </a:rPr>
              <a:t>     </a:t>
            </a:r>
            <a:r>
              <a:rPr lang="en-US" sz="2800" i="1" dirty="0" err="1">
                <a:solidFill>
                  <a:prstClr val="black"/>
                </a:solidFill>
              </a:rPr>
              <a:t>Xuân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Quỳnh</a:t>
            </a:r>
            <a:r>
              <a:rPr lang="en-US" sz="2800" i="1" dirty="0">
                <a:solidFill>
                  <a:prstClr val="black"/>
                </a:solidFill>
              </a:rPr>
              <a:t> – </a:t>
            </a:r>
            <a:r>
              <a:rPr lang="en-US" sz="2800" i="1" dirty="0" err="1">
                <a:solidFill>
                  <a:prstClr val="black"/>
                </a:solidFill>
              </a:rPr>
              <a:t>Lưu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Quang</a:t>
            </a:r>
            <a:r>
              <a:rPr lang="en-US" sz="2800" i="1" dirty="0">
                <a:solidFill>
                  <a:prstClr val="black"/>
                </a:solidFill>
              </a:rPr>
              <a:t> Vũ </a:t>
            </a:r>
            <a:r>
              <a:rPr lang="en-US" sz="2800" i="1" dirty="0" err="1">
                <a:solidFill>
                  <a:prstClr val="black"/>
                </a:solidFill>
              </a:rPr>
              <a:t>cùng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các</a:t>
            </a:r>
            <a:r>
              <a:rPr lang="en-US" sz="2800" i="1" dirty="0">
                <a:solidFill>
                  <a:prstClr val="black"/>
                </a:solidFill>
              </a:rPr>
              <a:t> con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prstClr val="black"/>
                </a:solidFill>
              </a:rPr>
              <a:t>( </a:t>
            </a:r>
            <a:r>
              <a:rPr lang="en-US" sz="2800" i="1" dirty="0" err="1">
                <a:solidFill>
                  <a:prstClr val="black"/>
                </a:solidFill>
              </a:rPr>
              <a:t>Lưu</a:t>
            </a:r>
            <a:r>
              <a:rPr lang="en-US" sz="2800" i="1" dirty="0">
                <a:solidFill>
                  <a:prstClr val="black"/>
                </a:solidFill>
              </a:rPr>
              <a:t> Minh Vũ, </a:t>
            </a:r>
            <a:r>
              <a:rPr lang="en-US" sz="2800" i="1" dirty="0" err="1">
                <a:solidFill>
                  <a:prstClr val="black"/>
                </a:solidFill>
              </a:rPr>
              <a:t>Lưu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Tuấn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Anh</a:t>
            </a:r>
            <a:r>
              <a:rPr lang="en-US" sz="2800" i="1" dirty="0">
                <a:solidFill>
                  <a:prstClr val="black"/>
                </a:solidFill>
              </a:rPr>
              <a:t>, </a:t>
            </a:r>
            <a:r>
              <a:rPr lang="en-US" sz="2800" i="1" dirty="0" err="1">
                <a:solidFill>
                  <a:prstClr val="black"/>
                </a:solidFill>
              </a:rPr>
              <a:t>Lưu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Quỳnh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 err="1">
                <a:solidFill>
                  <a:prstClr val="black"/>
                </a:solidFill>
              </a:rPr>
              <a:t>Thơ</a:t>
            </a:r>
            <a:r>
              <a:rPr lang="en-US" sz="2800" i="1" dirty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G:\Data\văn hoc\xuan quynh\Lưu Tuấn 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175" y="228600"/>
            <a:ext cx="4994291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G:\Data\văn hoc\xuan quynh\Lưu Minh V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624" y="228600"/>
            <a:ext cx="500292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8150" y="5791203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Lưu</a:t>
            </a:r>
            <a:r>
              <a:rPr lang="en-US" sz="3200" b="1" dirty="0">
                <a:solidFill>
                  <a:srgbClr val="002060"/>
                </a:solidFill>
              </a:rPr>
              <a:t> Minh Vũ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2" y="5775437"/>
            <a:ext cx="276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Lưu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Tuấn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Anh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G:\Data\văn hoc\xuan quynh\mocuaquangvu- xuan quynh-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62" y="244366"/>
            <a:ext cx="5689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28600"/>
            <a:ext cx="51816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7230" y="5486402"/>
            <a:ext cx="7045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prstClr val="black"/>
                </a:solidFill>
              </a:rPr>
              <a:t>Mô</a:t>
            </a:r>
            <a:r>
              <a:rPr lang="en-US" sz="2400" i="1" dirty="0">
                <a:solidFill>
                  <a:prstClr val="black"/>
                </a:solidFill>
              </a:rPr>
              <a:t>̣ </a:t>
            </a:r>
            <a:r>
              <a:rPr lang="en-US" sz="2400" i="1" dirty="0" err="1">
                <a:solidFill>
                  <a:prstClr val="black"/>
                </a:solidFill>
              </a:rPr>
              <a:t>của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LưuQuang</a:t>
            </a:r>
            <a:r>
              <a:rPr lang="en-US" sz="2400" i="1" dirty="0">
                <a:solidFill>
                  <a:prstClr val="black"/>
                </a:solidFill>
              </a:rPr>
              <a:t> Vũ, </a:t>
            </a:r>
            <a:r>
              <a:rPr lang="en-US" sz="2400" i="1" dirty="0" err="1">
                <a:solidFill>
                  <a:prstClr val="black"/>
                </a:solidFill>
              </a:rPr>
              <a:t>Xuân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Quỳnh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va</a:t>
            </a:r>
            <a:r>
              <a:rPr lang="en-US" sz="2400" i="1" dirty="0">
                <a:solidFill>
                  <a:prstClr val="black"/>
                </a:solidFill>
              </a:rPr>
              <a:t>̀ </a:t>
            </a:r>
            <a:r>
              <a:rPr lang="en-US" sz="2400" i="1" dirty="0" err="1">
                <a:solidFill>
                  <a:prstClr val="black"/>
                </a:solidFill>
              </a:rPr>
              <a:t>Lưu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Quỳnh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Thơ</a:t>
            </a:r>
            <a:endParaRPr lang="en-US" sz="2400" i="1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prstClr val="black"/>
                </a:solidFill>
              </a:rPr>
              <a:t>             (</a:t>
            </a:r>
            <a:r>
              <a:rPr lang="en-US" sz="2400" i="1" dirty="0" err="1">
                <a:solidFill>
                  <a:prstClr val="black"/>
                </a:solidFill>
              </a:rPr>
              <a:t>tại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nghĩa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trang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Văn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Điển</a:t>
            </a:r>
            <a:r>
              <a:rPr lang="en-US" sz="2400" i="1" dirty="0">
                <a:solidFill>
                  <a:prstClr val="black"/>
                </a:solidFill>
              </a:rPr>
              <a:t> – Hà </a:t>
            </a:r>
            <a:r>
              <a:rPr lang="en-US" sz="2400" i="1" dirty="0" err="1">
                <a:solidFill>
                  <a:prstClr val="black"/>
                </a:solidFill>
              </a:rPr>
              <a:t>Nội</a:t>
            </a:r>
            <a:r>
              <a:rPr lang="en-US" sz="2400" i="1" dirty="0">
                <a:solidFill>
                  <a:prstClr val="blac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1. </a:t>
            </a:r>
            <a:r>
              <a:rPr lang="en-US" sz="3200" b="1" dirty="0" err="1">
                <a:solidFill>
                  <a:srgbClr val="1F497D"/>
                </a:solidFill>
              </a:rPr>
              <a:t>Tác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Sự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nghiệp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48145">
            <a:off x="723183" y="4736943"/>
            <a:ext cx="1978042" cy="1786619"/>
          </a:xfrm>
          <a:prstGeom prst="rect">
            <a:avLst/>
          </a:prstGeom>
          <a:noFill/>
        </p:spPr>
      </p:pic>
      <p:pic>
        <p:nvPicPr>
          <p:cNvPr id="10" name="Picture 31" descr="2795119870_5ffb6201d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0156">
            <a:off x="780442" y="3553327"/>
            <a:ext cx="1772585" cy="1866561"/>
          </a:xfrm>
          <a:prstGeom prst="rect">
            <a:avLst/>
          </a:prstGeom>
          <a:noFill/>
        </p:spPr>
      </p:pic>
      <p:pic>
        <p:nvPicPr>
          <p:cNvPr id="3074" name="Picture 2" descr="Sách Xuân Quỳnh - Thơ Và Đời - FAHAS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020">
            <a:off x="919156" y="2497041"/>
            <a:ext cx="1725424" cy="19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0237" y="2411680"/>
            <a:ext cx="79685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700" b="1" i="1" dirty="0" err="1">
                <a:solidFill>
                  <a:prstClr val="black"/>
                </a:solidFill>
              </a:rPr>
              <a:t>Các</a:t>
            </a:r>
            <a:r>
              <a:rPr lang="en-US" sz="2700" b="1" i="1" dirty="0">
                <a:solidFill>
                  <a:prstClr val="black"/>
                </a:solidFill>
              </a:rPr>
              <a:t> </a:t>
            </a:r>
            <a:r>
              <a:rPr lang="en-US" sz="2700" b="1" i="1" dirty="0" err="1">
                <a:solidFill>
                  <a:prstClr val="black"/>
                </a:solidFill>
              </a:rPr>
              <a:t>tác</a:t>
            </a:r>
            <a:r>
              <a:rPr lang="en-US" sz="2700" b="1" i="1" dirty="0">
                <a:solidFill>
                  <a:prstClr val="black"/>
                </a:solidFill>
              </a:rPr>
              <a:t> </a:t>
            </a:r>
            <a:r>
              <a:rPr lang="en-US" sz="2700" b="1" i="1" dirty="0" err="1">
                <a:solidFill>
                  <a:prstClr val="black"/>
                </a:solidFill>
              </a:rPr>
              <a:t>phẩm</a:t>
            </a:r>
            <a:r>
              <a:rPr lang="en-US" sz="2700" b="1" i="1" dirty="0">
                <a:solidFill>
                  <a:prstClr val="black"/>
                </a:solidFill>
              </a:rPr>
              <a:t> </a:t>
            </a:r>
            <a:r>
              <a:rPr lang="en-US" sz="2700" b="1" i="1" dirty="0" err="1">
                <a:solidFill>
                  <a:prstClr val="black"/>
                </a:solidFill>
              </a:rPr>
              <a:t>chính</a:t>
            </a:r>
            <a:r>
              <a:rPr lang="en-US" sz="2700" b="1" i="1" dirty="0">
                <a:solidFill>
                  <a:prstClr val="black"/>
                </a:solidFill>
              </a:rPr>
              <a:t>: </a:t>
            </a:r>
            <a:r>
              <a:rPr lang="en-US" sz="2700" i="1" dirty="0">
                <a:solidFill>
                  <a:prstClr val="black"/>
                </a:solidFill>
              </a:rPr>
              <a:t>“</a:t>
            </a:r>
            <a:r>
              <a:rPr lang="vi-VN" sz="2700" i="1" dirty="0">
                <a:solidFill>
                  <a:prstClr val="black"/>
                </a:solidFill>
              </a:rPr>
              <a:t>Tơ tằm - Chồi biếc</a:t>
            </a:r>
            <a:r>
              <a:rPr lang="vi-VN" sz="2700" dirty="0">
                <a:solidFill>
                  <a:prstClr val="black"/>
                </a:solidFill>
              </a:rPr>
              <a:t>”(1963</a:t>
            </a:r>
            <a:r>
              <a:rPr lang="vi-VN" sz="2700" i="1" dirty="0">
                <a:solidFill>
                  <a:prstClr val="black"/>
                </a:solidFill>
              </a:rPr>
              <a:t>),</a:t>
            </a:r>
            <a:r>
              <a:rPr lang="en-US" sz="2700" i="1" dirty="0">
                <a:solidFill>
                  <a:prstClr val="black"/>
                </a:solidFill>
              </a:rPr>
              <a:t> </a:t>
            </a:r>
            <a:r>
              <a:rPr lang="vi-VN" sz="2700" i="1" dirty="0">
                <a:solidFill>
                  <a:prstClr val="black"/>
                </a:solidFill>
              </a:rPr>
              <a:t>“Hoa dọc chiến hào</a:t>
            </a:r>
            <a:r>
              <a:rPr lang="vi-VN" sz="2700" dirty="0">
                <a:solidFill>
                  <a:prstClr val="black"/>
                </a:solidFill>
              </a:rPr>
              <a:t>”(1968),</a:t>
            </a:r>
            <a:r>
              <a:rPr lang="vi-VN" sz="2700" i="1" dirty="0">
                <a:solidFill>
                  <a:prstClr val="black"/>
                </a:solidFill>
              </a:rPr>
              <a:t> </a:t>
            </a:r>
            <a:r>
              <a:rPr lang="en-US" sz="2700" i="1" dirty="0">
                <a:solidFill>
                  <a:prstClr val="black"/>
                </a:solidFill>
              </a:rPr>
              <a:t>“</a:t>
            </a:r>
            <a:r>
              <a:rPr lang="vi-VN" sz="2700" i="1" dirty="0">
                <a:solidFill>
                  <a:prstClr val="black"/>
                </a:solidFill>
              </a:rPr>
              <a:t>Tự hát” (</a:t>
            </a:r>
            <a:r>
              <a:rPr lang="vi-VN" sz="2700" dirty="0">
                <a:solidFill>
                  <a:prstClr val="black"/>
                </a:solidFill>
              </a:rPr>
              <a:t>1984)…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700" b="1" i="1" dirty="0">
                <a:solidFill>
                  <a:prstClr val="black"/>
                </a:solidFill>
              </a:rPr>
              <a:t>Đặc điểm thơ: </a:t>
            </a:r>
            <a:r>
              <a:rPr lang="vi-VN" sz="2700" dirty="0">
                <a:solidFill>
                  <a:prstClr val="black"/>
                </a:solidFill>
              </a:rPr>
              <a:t>giàu nữ tính với hồn thơ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giàu trắc ẩn, hồn hậu, chân thực và luôn luôn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da diết trong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khát vọng về một hạnh phúc đời thường.</a:t>
            </a:r>
            <a:endParaRPr lang="en-US" sz="2700" dirty="0">
              <a:solidFill>
                <a:prstClr val="black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147" y="1034147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</a:rPr>
              <a:t>1. </a:t>
            </a:r>
            <a:r>
              <a:rPr lang="en-US" sz="3200" b="1" dirty="0" err="1">
                <a:solidFill>
                  <a:srgbClr val="1F497D"/>
                </a:solidFill>
              </a:rPr>
              <a:t>Tác</a:t>
            </a:r>
            <a:r>
              <a:rPr lang="en-US" sz="3200" b="1" dirty="0">
                <a:solidFill>
                  <a:srgbClr val="1F497D"/>
                </a:solidFill>
              </a:rPr>
              <a:t> </a:t>
            </a:r>
            <a:r>
              <a:rPr lang="en-US" sz="3200" b="1" dirty="0" err="1">
                <a:solidFill>
                  <a:srgbClr val="1F497D"/>
                </a:solidFill>
              </a:rPr>
              <a:t>giả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82" y="1664011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b)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Sự</a:t>
            </a:r>
            <a:r>
              <a:rPr lang="en-US" sz="28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2800" b="1" i="1" dirty="0" err="1">
                <a:solidFill>
                  <a:srgbClr val="F79646">
                    <a:lumMod val="50000"/>
                  </a:srgbClr>
                </a:solidFill>
              </a:rPr>
              <a:t>nghiệp</a:t>
            </a:r>
            <a:endParaRPr lang="en-US" sz="28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2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8200" y="338138"/>
            <a:ext cx="10515600" cy="547687"/>
          </a:xfrm>
          <a:prstGeom prst="rect">
            <a:avLst/>
          </a:prstGeom>
          <a:solidFill>
            <a:srgbClr val="7598D9">
              <a:lumMod val="20000"/>
              <a:lumOff val="80000"/>
            </a:srgbClr>
          </a:solidFill>
        </p:spPr>
        <p:txBody>
          <a:bodyPr lIns="91216" tIns="45608" rIns="91216" bIns="4560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495"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75000"/>
                  </a:srgbClr>
                </a:solidFill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ED7D31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4" descr="Song-XuanQuy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48145">
            <a:off x="723183" y="4736943"/>
            <a:ext cx="1978042" cy="1786619"/>
          </a:xfrm>
          <a:prstGeom prst="rect">
            <a:avLst/>
          </a:prstGeom>
          <a:noFill/>
        </p:spPr>
      </p:pic>
      <p:pic>
        <p:nvPicPr>
          <p:cNvPr id="10" name="Picture 31" descr="2795119870_5ffb6201d3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0156">
            <a:off x="780442" y="3553327"/>
            <a:ext cx="1772585" cy="1866561"/>
          </a:xfrm>
          <a:prstGeom prst="rect">
            <a:avLst/>
          </a:prstGeom>
          <a:noFill/>
        </p:spPr>
      </p:pic>
      <p:pic>
        <p:nvPicPr>
          <p:cNvPr id="3074" name="Picture 2" descr="Sách Xuân Quỳnh - Thơ Và Đời - FAHAS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6020">
            <a:off x="919156" y="2497041"/>
            <a:ext cx="1725424" cy="19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54400" y="2433063"/>
            <a:ext cx="7795171" cy="12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700" dirty="0">
                <a:solidFill>
                  <a:prstClr val="black"/>
                </a:solidFill>
              </a:rPr>
              <a:t>Năm 2001, Xuân Quỳnh được tặng Giải thưởng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vi-VN" sz="2700" dirty="0">
                <a:solidFill>
                  <a:prstClr val="black"/>
                </a:solidFill>
              </a:rPr>
              <a:t>Nhà nước về văn học và nghệ thuật.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4400" y="4298045"/>
            <a:ext cx="78967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vi-VN" sz="2700" b="1" i="1" dirty="0">
                <a:solidFill>
                  <a:srgbClr val="FF0000"/>
                </a:solidFill>
              </a:rPr>
              <a:t>X</a:t>
            </a:r>
            <a:r>
              <a:rPr lang="en-US" sz="2700" b="1" i="1" dirty="0" err="1">
                <a:solidFill>
                  <a:srgbClr val="FF0000"/>
                </a:solidFill>
              </a:rPr>
              <a:t>uân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vi-VN" sz="2700" b="1" i="1" dirty="0">
                <a:solidFill>
                  <a:srgbClr val="FF0000"/>
                </a:solidFill>
              </a:rPr>
              <a:t>Q</a:t>
            </a:r>
            <a:r>
              <a:rPr lang="en-US" sz="2700" b="1" i="1" dirty="0" err="1">
                <a:solidFill>
                  <a:srgbClr val="FF0000"/>
                </a:solidFill>
              </a:rPr>
              <a:t>uỳnh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vi-VN" sz="2700" b="1" i="1" dirty="0">
                <a:solidFill>
                  <a:srgbClr val="FF0000"/>
                </a:solidFill>
              </a:rPr>
              <a:t>là một trong những nhà thơ tiêu biểu nhất của thế hệ các nhà thơ trẻ thời</a:t>
            </a:r>
            <a:r>
              <a:rPr lang="en-US" sz="2700" b="1" i="1" dirty="0">
                <a:solidFill>
                  <a:srgbClr val="FF0000"/>
                </a:solidFill>
              </a:rPr>
              <a:t> </a:t>
            </a:r>
            <a:r>
              <a:rPr lang="vi-VN" sz="2700" b="1" i="1" dirty="0">
                <a:solidFill>
                  <a:srgbClr val="FF0000"/>
                </a:solidFill>
              </a:rPr>
              <a:t>chống Mĩ.</a:t>
            </a:r>
            <a:endParaRPr lang="en-US" sz="27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2121</Words>
  <Application>Microsoft Office PowerPoint</Application>
  <PresentationFormat>Widescreen</PresentationFormat>
  <Paragraphs>217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Symbol</vt:lpstr>
      <vt:lpstr>UTM A&amp;S Graceland</vt:lpstr>
      <vt:lpstr>Amazone</vt:lpstr>
      <vt:lpstr>Calibri</vt:lpstr>
      <vt:lpstr>Times New Roman</vt:lpstr>
      <vt:lpstr>Wingdings</vt:lpstr>
      <vt:lpstr>Arial</vt:lpstr>
      <vt:lpstr>2_Office Theme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54</cp:revision>
  <dcterms:created xsi:type="dcterms:W3CDTF">2018-05-24T12:43:00Z</dcterms:created>
  <dcterms:modified xsi:type="dcterms:W3CDTF">2021-10-31T02:33:33Z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63F1EF443BB24B5695C67E2047E54C9C</vt:lpwstr>
  </property>
  <property fmtid="{D5CDD505-2E9C-101B-9397-08002B2CF9AE}" pid="3" name="KSOProductBuildVer">
    <vt:lpwstr>1033-11.2.0.10258</vt:lpwstr>
  </property>
</Properties>
</file>